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87" r:id="rId4"/>
    <p:sldId id="292" r:id="rId5"/>
    <p:sldId id="293" r:id="rId6"/>
    <p:sldId id="296" r:id="rId7"/>
    <p:sldId id="308" r:id="rId8"/>
    <p:sldId id="311" r:id="rId9"/>
    <p:sldId id="312" r:id="rId10"/>
    <p:sldId id="313" r:id="rId11"/>
    <p:sldId id="314" r:id="rId12"/>
    <p:sldId id="315" r:id="rId13"/>
    <p:sldId id="310" r:id="rId14"/>
    <p:sldId id="270" r:id="rId15"/>
    <p:sldId id="273" r:id="rId16"/>
    <p:sldId id="275" r:id="rId17"/>
    <p:sldId id="272" r:id="rId18"/>
    <p:sldId id="280" r:id="rId19"/>
    <p:sldId id="277" r:id="rId20"/>
    <p:sldId id="286" r:id="rId21"/>
    <p:sldId id="297" r:id="rId22"/>
    <p:sldId id="294" r:id="rId23"/>
    <p:sldId id="290" r:id="rId24"/>
    <p:sldId id="295" r:id="rId25"/>
    <p:sldId id="304" r:id="rId26"/>
    <p:sldId id="317" r:id="rId27"/>
    <p:sldId id="306" r:id="rId28"/>
    <p:sldId id="305" r:id="rId29"/>
    <p:sldId id="299" r:id="rId30"/>
    <p:sldId id="300" r:id="rId31"/>
    <p:sldId id="298" r:id="rId32"/>
    <p:sldId id="307" r:id="rId3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261"/>
    <a:srgbClr val="10535A"/>
    <a:srgbClr val="394552"/>
    <a:srgbClr val="E8EBEF"/>
    <a:srgbClr val="233D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71671" autoAdjust="0"/>
  </p:normalViewPr>
  <p:slideViewPr>
    <p:cSldViewPr snapToGrid="0">
      <p:cViewPr varScale="1">
        <p:scale>
          <a:sx n="79" d="100"/>
          <a:sy n="79" d="100"/>
        </p:scale>
        <p:origin x="1806" y="90"/>
      </p:cViewPr>
      <p:guideLst/>
    </p:cSldViewPr>
  </p:slideViewPr>
  <p:notesTextViewPr>
    <p:cViewPr>
      <p:scale>
        <a:sx n="103" d="100"/>
        <a:sy n="103"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05071-E427-440C-8A09-2F8CA066552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59A2A9D3-0A25-4033-82E8-49C12D3904FC}">
      <dgm:prSet/>
      <dgm:spPr/>
      <dgm:t>
        <a:bodyPr/>
        <a:lstStyle/>
        <a:p>
          <a:r>
            <a:rPr lang="it-IT" dirty="0" err="1"/>
            <a:t>Decentralization</a:t>
          </a:r>
          <a:endParaRPr lang="en-US" dirty="0"/>
        </a:p>
      </dgm:t>
    </dgm:pt>
    <dgm:pt modelId="{4BB2A2CD-E09A-4B41-AC3E-8CF6598BB405}" type="parTrans" cxnId="{9ABD8DC9-8417-4F82-9677-F95A6D2A0D76}">
      <dgm:prSet/>
      <dgm:spPr/>
      <dgm:t>
        <a:bodyPr/>
        <a:lstStyle/>
        <a:p>
          <a:endParaRPr lang="en-US"/>
        </a:p>
      </dgm:t>
    </dgm:pt>
    <dgm:pt modelId="{C9BF3C70-00EA-412D-AB21-2528D0997877}" type="sibTrans" cxnId="{9ABD8DC9-8417-4F82-9677-F95A6D2A0D76}">
      <dgm:prSet/>
      <dgm:spPr/>
      <dgm:t>
        <a:bodyPr/>
        <a:lstStyle/>
        <a:p>
          <a:endParaRPr lang="en-US"/>
        </a:p>
      </dgm:t>
    </dgm:pt>
    <dgm:pt modelId="{8E58BB25-FBFC-443C-989C-E3137CA72A8A}">
      <dgm:prSet/>
      <dgm:spPr/>
      <dgm:t>
        <a:bodyPr/>
        <a:lstStyle/>
        <a:p>
          <a:r>
            <a:rPr lang="it-IT" dirty="0" err="1"/>
            <a:t>Byzantine</a:t>
          </a:r>
          <a:r>
            <a:rPr lang="it-IT" dirty="0"/>
            <a:t> Fault </a:t>
          </a:r>
          <a:r>
            <a:rPr lang="it-IT" dirty="0" err="1"/>
            <a:t>Tolerance</a:t>
          </a:r>
          <a:endParaRPr lang="en-US" dirty="0"/>
        </a:p>
      </dgm:t>
    </dgm:pt>
    <dgm:pt modelId="{A2C84937-4BD8-4DDD-9C54-A69EB9FE1481}" type="parTrans" cxnId="{D1F6E6A4-9245-4E00-B0B1-1CCA5C2EE194}">
      <dgm:prSet/>
      <dgm:spPr/>
      <dgm:t>
        <a:bodyPr/>
        <a:lstStyle/>
        <a:p>
          <a:endParaRPr lang="en-US"/>
        </a:p>
      </dgm:t>
    </dgm:pt>
    <dgm:pt modelId="{EA4DAF63-D0E7-45A3-89FE-2F6B396116AF}" type="sibTrans" cxnId="{D1F6E6A4-9245-4E00-B0B1-1CCA5C2EE194}">
      <dgm:prSet/>
      <dgm:spPr/>
      <dgm:t>
        <a:bodyPr/>
        <a:lstStyle/>
        <a:p>
          <a:endParaRPr lang="en-US"/>
        </a:p>
      </dgm:t>
    </dgm:pt>
    <dgm:pt modelId="{9FC41B81-A50C-47DE-AE4A-FD2DFBB86300}">
      <dgm:prSet/>
      <dgm:spPr/>
      <dgm:t>
        <a:bodyPr/>
        <a:lstStyle/>
        <a:p>
          <a:r>
            <a:rPr lang="it-IT" dirty="0" err="1"/>
            <a:t>Node</a:t>
          </a:r>
          <a:r>
            <a:rPr lang="it-IT" dirty="0"/>
            <a:t> </a:t>
          </a:r>
          <a:r>
            <a:rPr lang="it-IT" dirty="0" err="1"/>
            <a:t>Diversity</a:t>
          </a:r>
          <a:endParaRPr lang="en-US" dirty="0"/>
        </a:p>
      </dgm:t>
    </dgm:pt>
    <dgm:pt modelId="{8F7CD36E-6496-49C0-82DE-30B5E56B6C42}" type="parTrans" cxnId="{6980C499-4FF4-45A5-AD11-1C0D7C240B54}">
      <dgm:prSet/>
      <dgm:spPr/>
      <dgm:t>
        <a:bodyPr/>
        <a:lstStyle/>
        <a:p>
          <a:endParaRPr lang="en-US"/>
        </a:p>
      </dgm:t>
    </dgm:pt>
    <dgm:pt modelId="{2F39E012-2652-430E-90AF-40908EE215D6}" type="sibTrans" cxnId="{6980C499-4FF4-45A5-AD11-1C0D7C240B54}">
      <dgm:prSet/>
      <dgm:spPr/>
      <dgm:t>
        <a:bodyPr/>
        <a:lstStyle/>
        <a:p>
          <a:endParaRPr lang="en-US"/>
        </a:p>
      </dgm:t>
    </dgm:pt>
    <dgm:pt modelId="{B16D5C1C-C5EA-4C5A-AB34-BD2A46F1C271}">
      <dgm:prSet/>
      <dgm:spPr/>
      <dgm:t>
        <a:bodyPr/>
        <a:lstStyle/>
        <a:p>
          <a:r>
            <a:rPr lang="it-IT" dirty="0" err="1"/>
            <a:t>Immutability</a:t>
          </a:r>
          <a:endParaRPr lang="en-US" dirty="0"/>
        </a:p>
      </dgm:t>
    </dgm:pt>
    <dgm:pt modelId="{436E59A3-C0D1-4D70-9E6F-CC8C899B4A80}" type="parTrans" cxnId="{F7E70052-7E20-424E-AD9F-0C0458E15599}">
      <dgm:prSet/>
      <dgm:spPr/>
      <dgm:t>
        <a:bodyPr/>
        <a:lstStyle/>
        <a:p>
          <a:endParaRPr lang="en-US"/>
        </a:p>
      </dgm:t>
    </dgm:pt>
    <dgm:pt modelId="{DCE40783-DAE3-4921-90FC-8E3C751BEDF4}" type="sibTrans" cxnId="{F7E70052-7E20-424E-AD9F-0C0458E15599}">
      <dgm:prSet/>
      <dgm:spPr/>
      <dgm:t>
        <a:bodyPr/>
        <a:lstStyle/>
        <a:p>
          <a:endParaRPr lang="en-US"/>
        </a:p>
      </dgm:t>
    </dgm:pt>
    <dgm:pt modelId="{58A518B3-5F85-4718-BFC6-4EF6022297B2}" type="pres">
      <dgm:prSet presAssocID="{7B805071-E427-440C-8A09-2F8CA0665522}" presName="vert0" presStyleCnt="0">
        <dgm:presLayoutVars>
          <dgm:dir/>
          <dgm:animOne val="branch"/>
          <dgm:animLvl val="lvl"/>
        </dgm:presLayoutVars>
      </dgm:prSet>
      <dgm:spPr/>
    </dgm:pt>
    <dgm:pt modelId="{9B7DCDFB-4D30-4B1E-8FD9-4A6B1BB66DD8}" type="pres">
      <dgm:prSet presAssocID="{59A2A9D3-0A25-4033-82E8-49C12D3904FC}" presName="thickLine" presStyleLbl="alignNode1" presStyleIdx="0" presStyleCnt="4"/>
      <dgm:spPr/>
    </dgm:pt>
    <dgm:pt modelId="{6E0F8BA3-9296-4A5D-8287-633E50FCF0B5}" type="pres">
      <dgm:prSet presAssocID="{59A2A9D3-0A25-4033-82E8-49C12D3904FC}" presName="horz1" presStyleCnt="0"/>
      <dgm:spPr/>
    </dgm:pt>
    <dgm:pt modelId="{E8AB0B29-1D82-471C-9C6D-CEBF43976723}" type="pres">
      <dgm:prSet presAssocID="{59A2A9D3-0A25-4033-82E8-49C12D3904FC}" presName="tx1" presStyleLbl="revTx" presStyleIdx="0" presStyleCnt="4"/>
      <dgm:spPr/>
    </dgm:pt>
    <dgm:pt modelId="{7D17CBB3-7C7B-4BEF-8E35-B6B05F0C2B25}" type="pres">
      <dgm:prSet presAssocID="{59A2A9D3-0A25-4033-82E8-49C12D3904FC}" presName="vert1" presStyleCnt="0"/>
      <dgm:spPr/>
    </dgm:pt>
    <dgm:pt modelId="{4D2AB422-68EB-41E2-83BE-90F015648E46}" type="pres">
      <dgm:prSet presAssocID="{8E58BB25-FBFC-443C-989C-E3137CA72A8A}" presName="thickLine" presStyleLbl="alignNode1" presStyleIdx="1" presStyleCnt="4"/>
      <dgm:spPr/>
    </dgm:pt>
    <dgm:pt modelId="{8813AF85-0103-4B6B-9D10-52FB6DBFA4E8}" type="pres">
      <dgm:prSet presAssocID="{8E58BB25-FBFC-443C-989C-E3137CA72A8A}" presName="horz1" presStyleCnt="0"/>
      <dgm:spPr/>
    </dgm:pt>
    <dgm:pt modelId="{CF2B16F7-0F6F-4F3F-B5A3-236EED585BDE}" type="pres">
      <dgm:prSet presAssocID="{8E58BB25-FBFC-443C-989C-E3137CA72A8A}" presName="tx1" presStyleLbl="revTx" presStyleIdx="1" presStyleCnt="4"/>
      <dgm:spPr/>
    </dgm:pt>
    <dgm:pt modelId="{D31DF8C1-6FF0-4F4B-8472-A0CC0AA12E5D}" type="pres">
      <dgm:prSet presAssocID="{8E58BB25-FBFC-443C-989C-E3137CA72A8A}" presName="vert1" presStyleCnt="0"/>
      <dgm:spPr/>
    </dgm:pt>
    <dgm:pt modelId="{71325F0D-2542-40A8-8942-434C3F965FB8}" type="pres">
      <dgm:prSet presAssocID="{9FC41B81-A50C-47DE-AE4A-FD2DFBB86300}" presName="thickLine" presStyleLbl="alignNode1" presStyleIdx="2" presStyleCnt="4"/>
      <dgm:spPr/>
    </dgm:pt>
    <dgm:pt modelId="{3E687572-F7F6-4E79-BDCB-91C7F39BC0E7}" type="pres">
      <dgm:prSet presAssocID="{9FC41B81-A50C-47DE-AE4A-FD2DFBB86300}" presName="horz1" presStyleCnt="0"/>
      <dgm:spPr/>
    </dgm:pt>
    <dgm:pt modelId="{7FDEFC46-5E52-4B24-B2DE-484B70CD3387}" type="pres">
      <dgm:prSet presAssocID="{9FC41B81-A50C-47DE-AE4A-FD2DFBB86300}" presName="tx1" presStyleLbl="revTx" presStyleIdx="2" presStyleCnt="4"/>
      <dgm:spPr/>
    </dgm:pt>
    <dgm:pt modelId="{CC096445-9CE5-419D-8216-31D33947883A}" type="pres">
      <dgm:prSet presAssocID="{9FC41B81-A50C-47DE-AE4A-FD2DFBB86300}" presName="vert1" presStyleCnt="0"/>
      <dgm:spPr/>
    </dgm:pt>
    <dgm:pt modelId="{9DA549C2-A548-4C7F-B65D-2FDAF5705532}" type="pres">
      <dgm:prSet presAssocID="{B16D5C1C-C5EA-4C5A-AB34-BD2A46F1C271}" presName="thickLine" presStyleLbl="alignNode1" presStyleIdx="3" presStyleCnt="4"/>
      <dgm:spPr/>
    </dgm:pt>
    <dgm:pt modelId="{725BC1E8-C0DB-4439-979F-8227E0B18656}" type="pres">
      <dgm:prSet presAssocID="{B16D5C1C-C5EA-4C5A-AB34-BD2A46F1C271}" presName="horz1" presStyleCnt="0"/>
      <dgm:spPr/>
    </dgm:pt>
    <dgm:pt modelId="{E1B32679-A4FF-4155-BE16-B293E0DF930F}" type="pres">
      <dgm:prSet presAssocID="{B16D5C1C-C5EA-4C5A-AB34-BD2A46F1C271}" presName="tx1" presStyleLbl="revTx" presStyleIdx="3" presStyleCnt="4"/>
      <dgm:spPr/>
    </dgm:pt>
    <dgm:pt modelId="{848A1CCF-E875-43B6-BFFC-DC43D7702057}" type="pres">
      <dgm:prSet presAssocID="{B16D5C1C-C5EA-4C5A-AB34-BD2A46F1C271}" presName="vert1" presStyleCnt="0"/>
      <dgm:spPr/>
    </dgm:pt>
  </dgm:ptLst>
  <dgm:cxnLst>
    <dgm:cxn modelId="{3038351A-C280-4702-AF50-16B9B0702529}" type="presOf" srcId="{8E58BB25-FBFC-443C-989C-E3137CA72A8A}" destId="{CF2B16F7-0F6F-4F3F-B5A3-236EED585BDE}" srcOrd="0" destOrd="0" presId="urn:microsoft.com/office/officeart/2008/layout/LinedList"/>
    <dgm:cxn modelId="{95C7DE25-5846-45A2-A66E-940C817279A4}" type="presOf" srcId="{9FC41B81-A50C-47DE-AE4A-FD2DFBB86300}" destId="{7FDEFC46-5E52-4B24-B2DE-484B70CD3387}" srcOrd="0" destOrd="0" presId="urn:microsoft.com/office/officeart/2008/layout/LinedList"/>
    <dgm:cxn modelId="{9EB3AF4B-76F4-4489-A0D7-F0468DE5F01F}" type="presOf" srcId="{59A2A9D3-0A25-4033-82E8-49C12D3904FC}" destId="{E8AB0B29-1D82-471C-9C6D-CEBF43976723}" srcOrd="0" destOrd="0" presId="urn:microsoft.com/office/officeart/2008/layout/LinedList"/>
    <dgm:cxn modelId="{F7E70052-7E20-424E-AD9F-0C0458E15599}" srcId="{7B805071-E427-440C-8A09-2F8CA0665522}" destId="{B16D5C1C-C5EA-4C5A-AB34-BD2A46F1C271}" srcOrd="3" destOrd="0" parTransId="{436E59A3-C0D1-4D70-9E6F-CC8C899B4A80}" sibTransId="{DCE40783-DAE3-4921-90FC-8E3C751BEDF4}"/>
    <dgm:cxn modelId="{6980C499-4FF4-45A5-AD11-1C0D7C240B54}" srcId="{7B805071-E427-440C-8A09-2F8CA0665522}" destId="{9FC41B81-A50C-47DE-AE4A-FD2DFBB86300}" srcOrd="2" destOrd="0" parTransId="{8F7CD36E-6496-49C0-82DE-30B5E56B6C42}" sibTransId="{2F39E012-2652-430E-90AF-40908EE215D6}"/>
    <dgm:cxn modelId="{D1F6E6A4-9245-4E00-B0B1-1CCA5C2EE194}" srcId="{7B805071-E427-440C-8A09-2F8CA0665522}" destId="{8E58BB25-FBFC-443C-989C-E3137CA72A8A}" srcOrd="1" destOrd="0" parTransId="{A2C84937-4BD8-4DDD-9C54-A69EB9FE1481}" sibTransId="{EA4DAF63-D0E7-45A3-89FE-2F6B396116AF}"/>
    <dgm:cxn modelId="{216333A6-5682-4281-88DE-D45B2F20A4A9}" type="presOf" srcId="{B16D5C1C-C5EA-4C5A-AB34-BD2A46F1C271}" destId="{E1B32679-A4FF-4155-BE16-B293E0DF930F}" srcOrd="0" destOrd="0" presId="urn:microsoft.com/office/officeart/2008/layout/LinedList"/>
    <dgm:cxn modelId="{9ABD8DC9-8417-4F82-9677-F95A6D2A0D76}" srcId="{7B805071-E427-440C-8A09-2F8CA0665522}" destId="{59A2A9D3-0A25-4033-82E8-49C12D3904FC}" srcOrd="0" destOrd="0" parTransId="{4BB2A2CD-E09A-4B41-AC3E-8CF6598BB405}" sibTransId="{C9BF3C70-00EA-412D-AB21-2528D0997877}"/>
    <dgm:cxn modelId="{762EEDF9-C771-4168-84EB-B6E39F727A2B}" type="presOf" srcId="{7B805071-E427-440C-8A09-2F8CA0665522}" destId="{58A518B3-5F85-4718-BFC6-4EF6022297B2}" srcOrd="0" destOrd="0" presId="urn:microsoft.com/office/officeart/2008/layout/LinedList"/>
    <dgm:cxn modelId="{48206C58-681D-474E-A55E-0054E4539B84}" type="presParOf" srcId="{58A518B3-5F85-4718-BFC6-4EF6022297B2}" destId="{9B7DCDFB-4D30-4B1E-8FD9-4A6B1BB66DD8}" srcOrd="0" destOrd="0" presId="urn:microsoft.com/office/officeart/2008/layout/LinedList"/>
    <dgm:cxn modelId="{487216BC-B344-4777-A32F-ECA7A4C9A7A4}" type="presParOf" srcId="{58A518B3-5F85-4718-BFC6-4EF6022297B2}" destId="{6E0F8BA3-9296-4A5D-8287-633E50FCF0B5}" srcOrd="1" destOrd="0" presId="urn:microsoft.com/office/officeart/2008/layout/LinedList"/>
    <dgm:cxn modelId="{E02027A0-F552-489C-B498-7A0ABA017362}" type="presParOf" srcId="{6E0F8BA3-9296-4A5D-8287-633E50FCF0B5}" destId="{E8AB0B29-1D82-471C-9C6D-CEBF43976723}" srcOrd="0" destOrd="0" presId="urn:microsoft.com/office/officeart/2008/layout/LinedList"/>
    <dgm:cxn modelId="{C3FA0971-37DE-49FA-991F-2E5E4D5F5826}" type="presParOf" srcId="{6E0F8BA3-9296-4A5D-8287-633E50FCF0B5}" destId="{7D17CBB3-7C7B-4BEF-8E35-B6B05F0C2B25}" srcOrd="1" destOrd="0" presId="urn:microsoft.com/office/officeart/2008/layout/LinedList"/>
    <dgm:cxn modelId="{85A14E36-46DE-491D-A2F5-E84BA969EA65}" type="presParOf" srcId="{58A518B3-5F85-4718-BFC6-4EF6022297B2}" destId="{4D2AB422-68EB-41E2-83BE-90F015648E46}" srcOrd="2" destOrd="0" presId="urn:microsoft.com/office/officeart/2008/layout/LinedList"/>
    <dgm:cxn modelId="{53AC1B5A-1F24-43D2-8872-F52B4B9E5194}" type="presParOf" srcId="{58A518B3-5F85-4718-BFC6-4EF6022297B2}" destId="{8813AF85-0103-4B6B-9D10-52FB6DBFA4E8}" srcOrd="3" destOrd="0" presId="urn:microsoft.com/office/officeart/2008/layout/LinedList"/>
    <dgm:cxn modelId="{8DD88A9F-28CB-487E-B0B4-7AAF6A8ABF4D}" type="presParOf" srcId="{8813AF85-0103-4B6B-9D10-52FB6DBFA4E8}" destId="{CF2B16F7-0F6F-4F3F-B5A3-236EED585BDE}" srcOrd="0" destOrd="0" presId="urn:microsoft.com/office/officeart/2008/layout/LinedList"/>
    <dgm:cxn modelId="{9F1E49ED-2CC1-40E0-AF70-BB11563170DD}" type="presParOf" srcId="{8813AF85-0103-4B6B-9D10-52FB6DBFA4E8}" destId="{D31DF8C1-6FF0-4F4B-8472-A0CC0AA12E5D}" srcOrd="1" destOrd="0" presId="urn:microsoft.com/office/officeart/2008/layout/LinedList"/>
    <dgm:cxn modelId="{9EEC9554-87D1-490F-9DF8-0423FDCF255E}" type="presParOf" srcId="{58A518B3-5F85-4718-BFC6-4EF6022297B2}" destId="{71325F0D-2542-40A8-8942-434C3F965FB8}" srcOrd="4" destOrd="0" presId="urn:microsoft.com/office/officeart/2008/layout/LinedList"/>
    <dgm:cxn modelId="{E5A10F2B-F70B-403B-877D-9E116313EC00}" type="presParOf" srcId="{58A518B3-5F85-4718-BFC6-4EF6022297B2}" destId="{3E687572-F7F6-4E79-BDCB-91C7F39BC0E7}" srcOrd="5" destOrd="0" presId="urn:microsoft.com/office/officeart/2008/layout/LinedList"/>
    <dgm:cxn modelId="{89CF316F-9B7A-4B04-9D0C-CAB74624BD88}" type="presParOf" srcId="{3E687572-F7F6-4E79-BDCB-91C7F39BC0E7}" destId="{7FDEFC46-5E52-4B24-B2DE-484B70CD3387}" srcOrd="0" destOrd="0" presId="urn:microsoft.com/office/officeart/2008/layout/LinedList"/>
    <dgm:cxn modelId="{F55804CF-3DE0-4E96-BE86-D3FBF6F208DF}" type="presParOf" srcId="{3E687572-F7F6-4E79-BDCB-91C7F39BC0E7}" destId="{CC096445-9CE5-419D-8216-31D33947883A}" srcOrd="1" destOrd="0" presId="urn:microsoft.com/office/officeart/2008/layout/LinedList"/>
    <dgm:cxn modelId="{53264DFB-9375-47CB-B1B9-06BB9303D181}" type="presParOf" srcId="{58A518B3-5F85-4718-BFC6-4EF6022297B2}" destId="{9DA549C2-A548-4C7F-B65D-2FDAF5705532}" srcOrd="6" destOrd="0" presId="urn:microsoft.com/office/officeart/2008/layout/LinedList"/>
    <dgm:cxn modelId="{EB477D9D-3D17-4964-9F67-E3F2DE63D4B6}" type="presParOf" srcId="{58A518B3-5F85-4718-BFC6-4EF6022297B2}" destId="{725BC1E8-C0DB-4439-979F-8227E0B18656}" srcOrd="7" destOrd="0" presId="urn:microsoft.com/office/officeart/2008/layout/LinedList"/>
    <dgm:cxn modelId="{2140702D-0F54-436C-A41E-A926D8C3C575}" type="presParOf" srcId="{725BC1E8-C0DB-4439-979F-8227E0B18656}" destId="{E1B32679-A4FF-4155-BE16-B293E0DF930F}" srcOrd="0" destOrd="0" presId="urn:microsoft.com/office/officeart/2008/layout/LinedList"/>
    <dgm:cxn modelId="{0CBFA538-E145-4639-8431-2E025FCFFE76}" type="presParOf" srcId="{725BC1E8-C0DB-4439-979F-8227E0B18656}" destId="{848A1CCF-E875-43B6-BFFC-DC43D770205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8ACB0B-D9DE-4542-BE6E-15058EEA06AD}"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F28BF5C2-0B9A-4878-926E-A05DDA41A550}">
      <dgm:prSet/>
      <dgm:spPr/>
      <dgm:t>
        <a:bodyPr/>
        <a:lstStyle/>
        <a:p>
          <a:r>
            <a:rPr lang="en-US" b="1"/>
            <a:t>BCA</a:t>
          </a:r>
          <a:r>
            <a:rPr lang="en-US"/>
            <a:t> is executed by a well-known set of nodes of the network that decides if the transactions can be considered valid or not </a:t>
          </a:r>
        </a:p>
      </dgm:t>
    </dgm:pt>
    <dgm:pt modelId="{BF2191BF-9856-4E82-91CF-D380C123752B}" type="parTrans" cxnId="{C4FC1D85-EA9A-4108-8FA0-00BAD9CA38A8}">
      <dgm:prSet/>
      <dgm:spPr/>
      <dgm:t>
        <a:bodyPr/>
        <a:lstStyle/>
        <a:p>
          <a:endParaRPr lang="en-US"/>
        </a:p>
      </dgm:t>
    </dgm:pt>
    <dgm:pt modelId="{818FBD61-4E84-4310-AA79-4B384C66BB69}" type="sibTrans" cxnId="{C4FC1D85-EA9A-4108-8FA0-00BAD9CA38A8}">
      <dgm:prSet/>
      <dgm:spPr/>
      <dgm:t>
        <a:bodyPr/>
        <a:lstStyle/>
        <a:p>
          <a:endParaRPr lang="en-US"/>
        </a:p>
      </dgm:t>
    </dgm:pt>
    <dgm:pt modelId="{C0D58F76-AA3D-4945-9F16-0683B431C1BC}">
      <dgm:prSet/>
      <dgm:spPr/>
      <dgm:t>
        <a:bodyPr/>
        <a:lstStyle/>
        <a:p>
          <a:r>
            <a:rPr lang="en-US"/>
            <a:t>This classification is executed according to a voting mechanism strictly related to the concept of quorum </a:t>
          </a:r>
        </a:p>
      </dgm:t>
    </dgm:pt>
    <dgm:pt modelId="{64ED8C09-E40A-4703-B17F-394D163001CF}" type="parTrans" cxnId="{80D948D0-EAEB-4D5D-8F68-0EAAA7209FEE}">
      <dgm:prSet/>
      <dgm:spPr/>
      <dgm:t>
        <a:bodyPr/>
        <a:lstStyle/>
        <a:p>
          <a:endParaRPr lang="en-US"/>
        </a:p>
      </dgm:t>
    </dgm:pt>
    <dgm:pt modelId="{D16BD850-2101-49E8-A7FD-6E34072F7584}" type="sibTrans" cxnId="{80D948D0-EAEB-4D5D-8F68-0EAAA7209FEE}">
      <dgm:prSet/>
      <dgm:spPr/>
      <dgm:t>
        <a:bodyPr/>
        <a:lstStyle/>
        <a:p>
          <a:endParaRPr lang="en-US"/>
        </a:p>
      </dgm:t>
    </dgm:pt>
    <dgm:pt modelId="{3AC45B01-06ED-4406-846E-311703998C42}">
      <dgm:prSet/>
      <dgm:spPr/>
      <dgm:t>
        <a:bodyPr/>
        <a:lstStyle/>
        <a:p>
          <a:r>
            <a:rPr lang="en-US"/>
            <a:t>The consensus mechanism is triggered by the generation of new transactions executed by clients of the network</a:t>
          </a:r>
        </a:p>
      </dgm:t>
    </dgm:pt>
    <dgm:pt modelId="{65428A63-EF02-467C-845A-0729D214A80A}" type="parTrans" cxnId="{54E7A785-4D7B-4944-A7A1-00F4655313A0}">
      <dgm:prSet/>
      <dgm:spPr/>
      <dgm:t>
        <a:bodyPr/>
        <a:lstStyle/>
        <a:p>
          <a:endParaRPr lang="en-US"/>
        </a:p>
      </dgm:t>
    </dgm:pt>
    <dgm:pt modelId="{578EDCA4-66D0-4EC5-A9AD-85D4B1A9A7E1}" type="sibTrans" cxnId="{54E7A785-4D7B-4944-A7A1-00F4655313A0}">
      <dgm:prSet/>
      <dgm:spPr/>
      <dgm:t>
        <a:bodyPr/>
        <a:lstStyle/>
        <a:p>
          <a:endParaRPr lang="en-US"/>
        </a:p>
      </dgm:t>
    </dgm:pt>
    <dgm:pt modelId="{A6EC42D6-2722-4845-BE5C-90D951E3B336}" type="pres">
      <dgm:prSet presAssocID="{948ACB0B-D9DE-4542-BE6E-15058EEA06AD}" presName="outerComposite" presStyleCnt="0">
        <dgm:presLayoutVars>
          <dgm:chMax val="5"/>
          <dgm:dir/>
          <dgm:resizeHandles val="exact"/>
        </dgm:presLayoutVars>
      </dgm:prSet>
      <dgm:spPr/>
    </dgm:pt>
    <dgm:pt modelId="{C12D324B-6557-4B09-A6D9-AD4B8E1A8659}" type="pres">
      <dgm:prSet presAssocID="{948ACB0B-D9DE-4542-BE6E-15058EEA06AD}" presName="dummyMaxCanvas" presStyleCnt="0">
        <dgm:presLayoutVars/>
      </dgm:prSet>
      <dgm:spPr/>
    </dgm:pt>
    <dgm:pt modelId="{F7FFE896-28ED-48F8-98B1-1ED6698BA91C}" type="pres">
      <dgm:prSet presAssocID="{948ACB0B-D9DE-4542-BE6E-15058EEA06AD}" presName="ThreeNodes_1" presStyleLbl="node1" presStyleIdx="0" presStyleCnt="3">
        <dgm:presLayoutVars>
          <dgm:bulletEnabled val="1"/>
        </dgm:presLayoutVars>
      </dgm:prSet>
      <dgm:spPr/>
    </dgm:pt>
    <dgm:pt modelId="{A3DBE01E-1D17-4BAE-8A19-D0A5D55CE6DE}" type="pres">
      <dgm:prSet presAssocID="{948ACB0B-D9DE-4542-BE6E-15058EEA06AD}" presName="ThreeNodes_2" presStyleLbl="node1" presStyleIdx="1" presStyleCnt="3">
        <dgm:presLayoutVars>
          <dgm:bulletEnabled val="1"/>
        </dgm:presLayoutVars>
      </dgm:prSet>
      <dgm:spPr/>
    </dgm:pt>
    <dgm:pt modelId="{1519484D-4093-4861-A3EA-01BE7D584AAF}" type="pres">
      <dgm:prSet presAssocID="{948ACB0B-D9DE-4542-BE6E-15058EEA06AD}" presName="ThreeNodes_3" presStyleLbl="node1" presStyleIdx="2" presStyleCnt="3">
        <dgm:presLayoutVars>
          <dgm:bulletEnabled val="1"/>
        </dgm:presLayoutVars>
      </dgm:prSet>
      <dgm:spPr/>
    </dgm:pt>
    <dgm:pt modelId="{F6C43436-2943-4417-A309-9EBC0165D141}" type="pres">
      <dgm:prSet presAssocID="{948ACB0B-D9DE-4542-BE6E-15058EEA06AD}" presName="ThreeConn_1-2" presStyleLbl="fgAccFollowNode1" presStyleIdx="0" presStyleCnt="2">
        <dgm:presLayoutVars>
          <dgm:bulletEnabled val="1"/>
        </dgm:presLayoutVars>
      </dgm:prSet>
      <dgm:spPr/>
    </dgm:pt>
    <dgm:pt modelId="{EF846C5D-784F-4C52-B479-68A35DC4023B}" type="pres">
      <dgm:prSet presAssocID="{948ACB0B-D9DE-4542-BE6E-15058EEA06AD}" presName="ThreeConn_2-3" presStyleLbl="fgAccFollowNode1" presStyleIdx="1" presStyleCnt="2">
        <dgm:presLayoutVars>
          <dgm:bulletEnabled val="1"/>
        </dgm:presLayoutVars>
      </dgm:prSet>
      <dgm:spPr/>
    </dgm:pt>
    <dgm:pt modelId="{948AD64F-10F8-4B53-B80F-9919874D96FE}" type="pres">
      <dgm:prSet presAssocID="{948ACB0B-D9DE-4542-BE6E-15058EEA06AD}" presName="ThreeNodes_1_text" presStyleLbl="node1" presStyleIdx="2" presStyleCnt="3">
        <dgm:presLayoutVars>
          <dgm:bulletEnabled val="1"/>
        </dgm:presLayoutVars>
      </dgm:prSet>
      <dgm:spPr/>
    </dgm:pt>
    <dgm:pt modelId="{853D58E6-DCD0-4E6F-952D-107593998F93}" type="pres">
      <dgm:prSet presAssocID="{948ACB0B-D9DE-4542-BE6E-15058EEA06AD}" presName="ThreeNodes_2_text" presStyleLbl="node1" presStyleIdx="2" presStyleCnt="3">
        <dgm:presLayoutVars>
          <dgm:bulletEnabled val="1"/>
        </dgm:presLayoutVars>
      </dgm:prSet>
      <dgm:spPr/>
    </dgm:pt>
    <dgm:pt modelId="{1658607C-167C-470D-B1A1-731D00C5D91D}" type="pres">
      <dgm:prSet presAssocID="{948ACB0B-D9DE-4542-BE6E-15058EEA06AD}" presName="ThreeNodes_3_text" presStyleLbl="node1" presStyleIdx="2" presStyleCnt="3">
        <dgm:presLayoutVars>
          <dgm:bulletEnabled val="1"/>
        </dgm:presLayoutVars>
      </dgm:prSet>
      <dgm:spPr/>
    </dgm:pt>
  </dgm:ptLst>
  <dgm:cxnLst>
    <dgm:cxn modelId="{F9A55A1A-E565-470B-B1AA-DEDDBF7005FF}" type="presOf" srcId="{3AC45B01-06ED-4406-846E-311703998C42}" destId="{1519484D-4093-4861-A3EA-01BE7D584AAF}" srcOrd="0" destOrd="0" presId="urn:microsoft.com/office/officeart/2005/8/layout/vProcess5"/>
    <dgm:cxn modelId="{BFE00822-2851-4AFA-B26C-D58A7A5B190C}" type="presOf" srcId="{C0D58F76-AA3D-4945-9F16-0683B431C1BC}" destId="{853D58E6-DCD0-4E6F-952D-107593998F93}" srcOrd="1" destOrd="0" presId="urn:microsoft.com/office/officeart/2005/8/layout/vProcess5"/>
    <dgm:cxn modelId="{80FA7531-86FF-4B22-8F97-A0698B89D4A0}" type="presOf" srcId="{818FBD61-4E84-4310-AA79-4B384C66BB69}" destId="{F6C43436-2943-4417-A309-9EBC0165D141}" srcOrd="0" destOrd="0" presId="urn:microsoft.com/office/officeart/2005/8/layout/vProcess5"/>
    <dgm:cxn modelId="{BDE1F738-5BD0-4D77-9770-910E7C37FDFC}" type="presOf" srcId="{F28BF5C2-0B9A-4878-926E-A05DDA41A550}" destId="{948AD64F-10F8-4B53-B80F-9919874D96FE}" srcOrd="1" destOrd="0" presId="urn:microsoft.com/office/officeart/2005/8/layout/vProcess5"/>
    <dgm:cxn modelId="{3D4EE25E-2AF8-4E6E-9009-18B7EC53DEBC}" type="presOf" srcId="{C0D58F76-AA3D-4945-9F16-0683B431C1BC}" destId="{A3DBE01E-1D17-4BAE-8A19-D0A5D55CE6DE}" srcOrd="0" destOrd="0" presId="urn:microsoft.com/office/officeart/2005/8/layout/vProcess5"/>
    <dgm:cxn modelId="{96A20B82-5470-4502-B7C9-AA91A0FA1029}" type="presOf" srcId="{3AC45B01-06ED-4406-846E-311703998C42}" destId="{1658607C-167C-470D-B1A1-731D00C5D91D}" srcOrd="1" destOrd="0" presId="urn:microsoft.com/office/officeart/2005/8/layout/vProcess5"/>
    <dgm:cxn modelId="{C4FC1D85-EA9A-4108-8FA0-00BAD9CA38A8}" srcId="{948ACB0B-D9DE-4542-BE6E-15058EEA06AD}" destId="{F28BF5C2-0B9A-4878-926E-A05DDA41A550}" srcOrd="0" destOrd="0" parTransId="{BF2191BF-9856-4E82-91CF-D380C123752B}" sibTransId="{818FBD61-4E84-4310-AA79-4B384C66BB69}"/>
    <dgm:cxn modelId="{54E7A785-4D7B-4944-A7A1-00F4655313A0}" srcId="{948ACB0B-D9DE-4542-BE6E-15058EEA06AD}" destId="{3AC45B01-06ED-4406-846E-311703998C42}" srcOrd="2" destOrd="0" parTransId="{65428A63-EF02-467C-845A-0729D214A80A}" sibTransId="{578EDCA4-66D0-4EC5-A9AD-85D4B1A9A7E1}"/>
    <dgm:cxn modelId="{3D8B41AA-825E-49AD-B78F-570F98E5C523}" type="presOf" srcId="{F28BF5C2-0B9A-4878-926E-A05DDA41A550}" destId="{F7FFE896-28ED-48F8-98B1-1ED6698BA91C}" srcOrd="0" destOrd="0" presId="urn:microsoft.com/office/officeart/2005/8/layout/vProcess5"/>
    <dgm:cxn modelId="{701288BD-2219-4C4D-9C8E-3F1D4638A7D6}" type="presOf" srcId="{D16BD850-2101-49E8-A7FD-6E34072F7584}" destId="{EF846C5D-784F-4C52-B479-68A35DC4023B}" srcOrd="0" destOrd="0" presId="urn:microsoft.com/office/officeart/2005/8/layout/vProcess5"/>
    <dgm:cxn modelId="{D92C8BBE-0D1E-4938-B26D-4B5C151CA0E7}" type="presOf" srcId="{948ACB0B-D9DE-4542-BE6E-15058EEA06AD}" destId="{A6EC42D6-2722-4845-BE5C-90D951E3B336}" srcOrd="0" destOrd="0" presId="urn:microsoft.com/office/officeart/2005/8/layout/vProcess5"/>
    <dgm:cxn modelId="{80D948D0-EAEB-4D5D-8F68-0EAAA7209FEE}" srcId="{948ACB0B-D9DE-4542-BE6E-15058EEA06AD}" destId="{C0D58F76-AA3D-4945-9F16-0683B431C1BC}" srcOrd="1" destOrd="0" parTransId="{64ED8C09-E40A-4703-B17F-394D163001CF}" sibTransId="{D16BD850-2101-49E8-A7FD-6E34072F7584}"/>
    <dgm:cxn modelId="{477A365A-A07E-41E6-B460-2FC832C681D6}" type="presParOf" srcId="{A6EC42D6-2722-4845-BE5C-90D951E3B336}" destId="{C12D324B-6557-4B09-A6D9-AD4B8E1A8659}" srcOrd="0" destOrd="0" presId="urn:microsoft.com/office/officeart/2005/8/layout/vProcess5"/>
    <dgm:cxn modelId="{52D6299A-4B91-4A22-A3F8-D2E1AE2DEA46}" type="presParOf" srcId="{A6EC42D6-2722-4845-BE5C-90D951E3B336}" destId="{F7FFE896-28ED-48F8-98B1-1ED6698BA91C}" srcOrd="1" destOrd="0" presId="urn:microsoft.com/office/officeart/2005/8/layout/vProcess5"/>
    <dgm:cxn modelId="{AA78E6A6-7820-4FD4-B9F3-9C9CD14D39E9}" type="presParOf" srcId="{A6EC42D6-2722-4845-BE5C-90D951E3B336}" destId="{A3DBE01E-1D17-4BAE-8A19-D0A5D55CE6DE}" srcOrd="2" destOrd="0" presId="urn:microsoft.com/office/officeart/2005/8/layout/vProcess5"/>
    <dgm:cxn modelId="{169FA1ED-0A61-4F48-B33D-4827E570C1EF}" type="presParOf" srcId="{A6EC42D6-2722-4845-BE5C-90D951E3B336}" destId="{1519484D-4093-4861-A3EA-01BE7D584AAF}" srcOrd="3" destOrd="0" presId="urn:microsoft.com/office/officeart/2005/8/layout/vProcess5"/>
    <dgm:cxn modelId="{C800646F-4609-4B91-8CE5-09532CE933A6}" type="presParOf" srcId="{A6EC42D6-2722-4845-BE5C-90D951E3B336}" destId="{F6C43436-2943-4417-A309-9EBC0165D141}" srcOrd="4" destOrd="0" presId="urn:microsoft.com/office/officeart/2005/8/layout/vProcess5"/>
    <dgm:cxn modelId="{65EE2DC8-3683-4FB7-8D17-486B620690DC}" type="presParOf" srcId="{A6EC42D6-2722-4845-BE5C-90D951E3B336}" destId="{EF846C5D-784F-4C52-B479-68A35DC4023B}" srcOrd="5" destOrd="0" presId="urn:microsoft.com/office/officeart/2005/8/layout/vProcess5"/>
    <dgm:cxn modelId="{E3857D51-21F5-44B7-BEFB-44BECD8B68F6}" type="presParOf" srcId="{A6EC42D6-2722-4845-BE5C-90D951E3B336}" destId="{948AD64F-10F8-4B53-B80F-9919874D96FE}" srcOrd="6" destOrd="0" presId="urn:microsoft.com/office/officeart/2005/8/layout/vProcess5"/>
    <dgm:cxn modelId="{51B5968A-132B-490A-8FB6-626232E9ED0F}" type="presParOf" srcId="{A6EC42D6-2722-4845-BE5C-90D951E3B336}" destId="{853D58E6-DCD0-4E6F-952D-107593998F93}" srcOrd="7" destOrd="0" presId="urn:microsoft.com/office/officeart/2005/8/layout/vProcess5"/>
    <dgm:cxn modelId="{7EBD5458-670B-4E96-83EE-B469BB8D8753}" type="presParOf" srcId="{A6EC42D6-2722-4845-BE5C-90D951E3B336}" destId="{1658607C-167C-470D-B1A1-731D00C5D91D}"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3457BA-A6C5-4264-96E8-B63AC6AD21D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477E574-6FE8-4754-B658-B76BAB6DA5AB}">
      <dgm:prSet/>
      <dgm:spPr/>
      <dgm:t>
        <a:bodyPr/>
        <a:lstStyle/>
        <a:p>
          <a:pPr>
            <a:lnSpc>
              <a:spcPct val="100000"/>
            </a:lnSpc>
          </a:pPr>
          <a:r>
            <a:rPr lang="en-US" dirty="0"/>
            <a:t>Be able to handle other data formats in input</a:t>
          </a:r>
        </a:p>
      </dgm:t>
    </dgm:pt>
    <dgm:pt modelId="{BE53A520-13FC-45B2-9C7B-FD40172DC977}" type="parTrans" cxnId="{B95E9434-655E-4F07-A99B-E7203B29EE0B}">
      <dgm:prSet/>
      <dgm:spPr/>
      <dgm:t>
        <a:bodyPr/>
        <a:lstStyle/>
        <a:p>
          <a:endParaRPr lang="en-US"/>
        </a:p>
      </dgm:t>
    </dgm:pt>
    <dgm:pt modelId="{4229460D-85A3-4869-AEF1-57FFFBED44FD}" type="sibTrans" cxnId="{B95E9434-655E-4F07-A99B-E7203B29EE0B}">
      <dgm:prSet/>
      <dgm:spPr/>
      <dgm:t>
        <a:bodyPr/>
        <a:lstStyle/>
        <a:p>
          <a:endParaRPr lang="en-US"/>
        </a:p>
      </dgm:t>
    </dgm:pt>
    <dgm:pt modelId="{7EB550F2-83FA-4E3A-B05D-D385497B8E17}">
      <dgm:prSet/>
      <dgm:spPr/>
      <dgm:t>
        <a:bodyPr/>
        <a:lstStyle/>
        <a:p>
          <a:pPr>
            <a:lnSpc>
              <a:spcPct val="100000"/>
            </a:lnSpc>
          </a:pPr>
          <a:r>
            <a:rPr lang="en-US" dirty="0"/>
            <a:t>Implement all APIs to simplify the use of the driver in NodeJS, making them open-source to make them available</a:t>
          </a:r>
        </a:p>
      </dgm:t>
    </dgm:pt>
    <dgm:pt modelId="{C1D3A93B-C277-4CCF-9075-3E308DD09A34}" type="parTrans" cxnId="{63E66B56-8D32-4CA9-AB94-4769C37284C5}">
      <dgm:prSet/>
      <dgm:spPr/>
      <dgm:t>
        <a:bodyPr/>
        <a:lstStyle/>
        <a:p>
          <a:endParaRPr lang="en-US"/>
        </a:p>
      </dgm:t>
    </dgm:pt>
    <dgm:pt modelId="{63250CE7-037A-47F0-9414-6C977ECB20C6}" type="sibTrans" cxnId="{63E66B56-8D32-4CA9-AB94-4769C37284C5}">
      <dgm:prSet/>
      <dgm:spPr/>
      <dgm:t>
        <a:bodyPr/>
        <a:lstStyle/>
        <a:p>
          <a:endParaRPr lang="en-US"/>
        </a:p>
      </dgm:t>
    </dgm:pt>
    <dgm:pt modelId="{5DB2DAB8-8459-45BB-9285-A89A760884C7}">
      <dgm:prSet/>
      <dgm:spPr/>
      <dgm:t>
        <a:bodyPr/>
        <a:lstStyle/>
        <a:p>
          <a:pPr>
            <a:lnSpc>
              <a:spcPct val="100000"/>
            </a:lnSpc>
          </a:pPr>
          <a:r>
            <a:rPr lang="it-IT" dirty="0" err="1"/>
            <a:t>Manage</a:t>
          </a:r>
          <a:r>
            <a:rPr lang="it-IT" dirty="0"/>
            <a:t> multiple devices and multiple outputs.</a:t>
          </a:r>
          <a:endParaRPr lang="en-US" dirty="0"/>
        </a:p>
      </dgm:t>
    </dgm:pt>
    <dgm:pt modelId="{34C38611-803F-44CF-A292-9C9A0590B694}" type="sibTrans" cxnId="{A9335529-D2C9-45B0-8A7B-0EDF4F47FCEB}">
      <dgm:prSet/>
      <dgm:spPr/>
      <dgm:t>
        <a:bodyPr/>
        <a:lstStyle/>
        <a:p>
          <a:endParaRPr lang="it-IT"/>
        </a:p>
      </dgm:t>
    </dgm:pt>
    <dgm:pt modelId="{9CC45C3E-1D16-4070-A0B6-C422639CFA90}" type="parTrans" cxnId="{A9335529-D2C9-45B0-8A7B-0EDF4F47FCEB}">
      <dgm:prSet/>
      <dgm:spPr/>
      <dgm:t>
        <a:bodyPr/>
        <a:lstStyle/>
        <a:p>
          <a:endParaRPr lang="it-IT"/>
        </a:p>
      </dgm:t>
    </dgm:pt>
    <dgm:pt modelId="{F0708A01-471E-46A0-8F7B-882F61C6A348}" type="pres">
      <dgm:prSet presAssocID="{763457BA-A6C5-4264-96E8-B63AC6AD21D6}" presName="root" presStyleCnt="0">
        <dgm:presLayoutVars>
          <dgm:dir/>
          <dgm:resizeHandles val="exact"/>
        </dgm:presLayoutVars>
      </dgm:prSet>
      <dgm:spPr/>
    </dgm:pt>
    <dgm:pt modelId="{262F4368-6731-4E7F-9534-0B295F6D32DC}" type="pres">
      <dgm:prSet presAssocID="{C477E574-6FE8-4754-B658-B76BAB6DA5AB}" presName="compNode" presStyleCnt="0"/>
      <dgm:spPr/>
    </dgm:pt>
    <dgm:pt modelId="{40B59692-019E-4B95-930F-0F81CB090263}" type="pres">
      <dgm:prSet presAssocID="{C477E574-6FE8-4754-B658-B76BAB6DA5AB}" presName="bgRect" presStyleLbl="bgShp" presStyleIdx="0" presStyleCnt="3"/>
      <dgm:spPr/>
    </dgm:pt>
    <dgm:pt modelId="{DE788C7C-0225-482D-AFB6-368DBDD827F9}" type="pres">
      <dgm:prSet presAssocID="{C477E574-6FE8-4754-B658-B76BAB6DA5A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6193AC89-9A53-425B-8C87-E5460974CA31}" type="pres">
      <dgm:prSet presAssocID="{C477E574-6FE8-4754-B658-B76BAB6DA5AB}" presName="spaceRect" presStyleCnt="0"/>
      <dgm:spPr/>
    </dgm:pt>
    <dgm:pt modelId="{5DECFEFB-9D8E-4A5A-BF56-4C590564EF50}" type="pres">
      <dgm:prSet presAssocID="{C477E574-6FE8-4754-B658-B76BAB6DA5AB}" presName="parTx" presStyleLbl="revTx" presStyleIdx="0" presStyleCnt="3">
        <dgm:presLayoutVars>
          <dgm:chMax val="0"/>
          <dgm:chPref val="0"/>
        </dgm:presLayoutVars>
      </dgm:prSet>
      <dgm:spPr/>
    </dgm:pt>
    <dgm:pt modelId="{C48CA0CE-1422-4E23-98B6-D7AB41254EE9}" type="pres">
      <dgm:prSet presAssocID="{4229460D-85A3-4869-AEF1-57FFFBED44FD}" presName="sibTrans" presStyleCnt="0"/>
      <dgm:spPr/>
    </dgm:pt>
    <dgm:pt modelId="{98B29A31-AA00-4900-B502-21D6DD907DB6}" type="pres">
      <dgm:prSet presAssocID="{7EB550F2-83FA-4E3A-B05D-D385497B8E17}" presName="compNode" presStyleCnt="0"/>
      <dgm:spPr/>
    </dgm:pt>
    <dgm:pt modelId="{8C282429-9977-42F6-AFFA-2CF625D6562C}" type="pres">
      <dgm:prSet presAssocID="{7EB550F2-83FA-4E3A-B05D-D385497B8E17}" presName="bgRect" presStyleLbl="bgShp" presStyleIdx="1" presStyleCnt="3"/>
      <dgm:spPr/>
    </dgm:pt>
    <dgm:pt modelId="{A1C2AA4C-D214-41EC-A4FE-0C7FCA6C5731}" type="pres">
      <dgm:prSet presAssocID="{7EB550F2-83FA-4E3A-B05D-D385497B8E1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agramma di flusso"/>
        </a:ext>
      </dgm:extLst>
    </dgm:pt>
    <dgm:pt modelId="{F6ABD8C7-F4EE-45E9-A386-93B66702E4EE}" type="pres">
      <dgm:prSet presAssocID="{7EB550F2-83FA-4E3A-B05D-D385497B8E17}" presName="spaceRect" presStyleCnt="0"/>
      <dgm:spPr/>
    </dgm:pt>
    <dgm:pt modelId="{9AF9E05B-FB42-4E5C-88B1-806E802CA74F}" type="pres">
      <dgm:prSet presAssocID="{7EB550F2-83FA-4E3A-B05D-D385497B8E17}" presName="parTx" presStyleLbl="revTx" presStyleIdx="1" presStyleCnt="3">
        <dgm:presLayoutVars>
          <dgm:chMax val="0"/>
          <dgm:chPref val="0"/>
        </dgm:presLayoutVars>
      </dgm:prSet>
      <dgm:spPr/>
    </dgm:pt>
    <dgm:pt modelId="{5A733FF9-7410-4C5E-A8D0-6A5CC871DF1D}" type="pres">
      <dgm:prSet presAssocID="{63250CE7-037A-47F0-9414-6C977ECB20C6}" presName="sibTrans" presStyleCnt="0"/>
      <dgm:spPr/>
    </dgm:pt>
    <dgm:pt modelId="{B8BEB2E7-67BF-4DB2-A664-47C6179DAC76}" type="pres">
      <dgm:prSet presAssocID="{5DB2DAB8-8459-45BB-9285-A89A760884C7}" presName="compNode" presStyleCnt="0"/>
      <dgm:spPr/>
    </dgm:pt>
    <dgm:pt modelId="{EF7580D7-39DF-4E92-BC71-F03BE6B78271}" type="pres">
      <dgm:prSet presAssocID="{5DB2DAB8-8459-45BB-9285-A89A760884C7}" presName="bgRect" presStyleLbl="bgShp" presStyleIdx="2" presStyleCnt="3"/>
      <dgm:spPr/>
    </dgm:pt>
    <dgm:pt modelId="{F4FCFC69-78E2-46E3-B413-33C1093A073B}" type="pres">
      <dgm:prSet presAssocID="{5DB2DAB8-8459-45BB-9285-A89A760884C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Internet delle cose contorno"/>
        </a:ext>
      </dgm:extLst>
    </dgm:pt>
    <dgm:pt modelId="{3FDA9B63-10DD-4317-A847-B8275778BF4D}" type="pres">
      <dgm:prSet presAssocID="{5DB2DAB8-8459-45BB-9285-A89A760884C7}" presName="spaceRect" presStyleCnt="0"/>
      <dgm:spPr/>
    </dgm:pt>
    <dgm:pt modelId="{32852740-D813-4706-A64C-34AAF73BFDDB}" type="pres">
      <dgm:prSet presAssocID="{5DB2DAB8-8459-45BB-9285-A89A760884C7}" presName="parTx" presStyleLbl="revTx" presStyleIdx="2" presStyleCnt="3">
        <dgm:presLayoutVars>
          <dgm:chMax val="0"/>
          <dgm:chPref val="0"/>
        </dgm:presLayoutVars>
      </dgm:prSet>
      <dgm:spPr/>
    </dgm:pt>
  </dgm:ptLst>
  <dgm:cxnLst>
    <dgm:cxn modelId="{FA259E23-0AF2-4B72-B3A1-B41AF03328B4}" type="presOf" srcId="{C477E574-6FE8-4754-B658-B76BAB6DA5AB}" destId="{5DECFEFB-9D8E-4A5A-BF56-4C590564EF50}" srcOrd="0" destOrd="0" presId="urn:microsoft.com/office/officeart/2018/2/layout/IconVerticalSolidList"/>
    <dgm:cxn modelId="{A9335529-D2C9-45B0-8A7B-0EDF4F47FCEB}" srcId="{763457BA-A6C5-4264-96E8-B63AC6AD21D6}" destId="{5DB2DAB8-8459-45BB-9285-A89A760884C7}" srcOrd="2" destOrd="0" parTransId="{9CC45C3E-1D16-4070-A0B6-C422639CFA90}" sibTransId="{34C38611-803F-44CF-A292-9C9A0590B694}"/>
    <dgm:cxn modelId="{69BAC82B-DF2F-4F40-BD47-343F38BD3490}" type="presOf" srcId="{7EB550F2-83FA-4E3A-B05D-D385497B8E17}" destId="{9AF9E05B-FB42-4E5C-88B1-806E802CA74F}" srcOrd="0" destOrd="0" presId="urn:microsoft.com/office/officeart/2018/2/layout/IconVerticalSolidList"/>
    <dgm:cxn modelId="{B95E9434-655E-4F07-A99B-E7203B29EE0B}" srcId="{763457BA-A6C5-4264-96E8-B63AC6AD21D6}" destId="{C477E574-6FE8-4754-B658-B76BAB6DA5AB}" srcOrd="0" destOrd="0" parTransId="{BE53A520-13FC-45B2-9C7B-FD40172DC977}" sibTransId="{4229460D-85A3-4869-AEF1-57FFFBED44FD}"/>
    <dgm:cxn modelId="{63E66B56-8D32-4CA9-AB94-4769C37284C5}" srcId="{763457BA-A6C5-4264-96E8-B63AC6AD21D6}" destId="{7EB550F2-83FA-4E3A-B05D-D385497B8E17}" srcOrd="1" destOrd="0" parTransId="{C1D3A93B-C277-4CCF-9075-3E308DD09A34}" sibTransId="{63250CE7-037A-47F0-9414-6C977ECB20C6}"/>
    <dgm:cxn modelId="{6730488B-7DD8-482E-8075-EA231ABEFA88}" type="presOf" srcId="{763457BA-A6C5-4264-96E8-B63AC6AD21D6}" destId="{F0708A01-471E-46A0-8F7B-882F61C6A348}" srcOrd="0" destOrd="0" presId="urn:microsoft.com/office/officeart/2018/2/layout/IconVerticalSolidList"/>
    <dgm:cxn modelId="{1F5345BA-712F-4189-AFFD-151724CFE9A1}" type="presOf" srcId="{5DB2DAB8-8459-45BB-9285-A89A760884C7}" destId="{32852740-D813-4706-A64C-34AAF73BFDDB}" srcOrd="0" destOrd="0" presId="urn:microsoft.com/office/officeart/2018/2/layout/IconVerticalSolidList"/>
    <dgm:cxn modelId="{D4952BAE-CFDD-4EDF-8122-800A1BD1DEF2}" type="presParOf" srcId="{F0708A01-471E-46A0-8F7B-882F61C6A348}" destId="{262F4368-6731-4E7F-9534-0B295F6D32DC}" srcOrd="0" destOrd="0" presId="urn:microsoft.com/office/officeart/2018/2/layout/IconVerticalSolidList"/>
    <dgm:cxn modelId="{96F67349-D857-4187-BF69-1911D46F6877}" type="presParOf" srcId="{262F4368-6731-4E7F-9534-0B295F6D32DC}" destId="{40B59692-019E-4B95-930F-0F81CB090263}" srcOrd="0" destOrd="0" presId="urn:microsoft.com/office/officeart/2018/2/layout/IconVerticalSolidList"/>
    <dgm:cxn modelId="{633E9EF1-C64D-48DF-90F1-D541D4D83A8A}" type="presParOf" srcId="{262F4368-6731-4E7F-9534-0B295F6D32DC}" destId="{DE788C7C-0225-482D-AFB6-368DBDD827F9}" srcOrd="1" destOrd="0" presId="urn:microsoft.com/office/officeart/2018/2/layout/IconVerticalSolidList"/>
    <dgm:cxn modelId="{AD33496C-4F10-470A-B40C-FE8143EB64F4}" type="presParOf" srcId="{262F4368-6731-4E7F-9534-0B295F6D32DC}" destId="{6193AC89-9A53-425B-8C87-E5460974CA31}" srcOrd="2" destOrd="0" presId="urn:microsoft.com/office/officeart/2018/2/layout/IconVerticalSolidList"/>
    <dgm:cxn modelId="{C1250F69-1984-4335-A493-E1D763A78F8C}" type="presParOf" srcId="{262F4368-6731-4E7F-9534-0B295F6D32DC}" destId="{5DECFEFB-9D8E-4A5A-BF56-4C590564EF50}" srcOrd="3" destOrd="0" presId="urn:microsoft.com/office/officeart/2018/2/layout/IconVerticalSolidList"/>
    <dgm:cxn modelId="{5C328654-D5CA-4B1B-8AE2-552E27BF914A}" type="presParOf" srcId="{F0708A01-471E-46A0-8F7B-882F61C6A348}" destId="{C48CA0CE-1422-4E23-98B6-D7AB41254EE9}" srcOrd="1" destOrd="0" presId="urn:microsoft.com/office/officeart/2018/2/layout/IconVerticalSolidList"/>
    <dgm:cxn modelId="{E2722A22-B2CE-44E2-A829-CABDFA093301}" type="presParOf" srcId="{F0708A01-471E-46A0-8F7B-882F61C6A348}" destId="{98B29A31-AA00-4900-B502-21D6DD907DB6}" srcOrd="2" destOrd="0" presId="urn:microsoft.com/office/officeart/2018/2/layout/IconVerticalSolidList"/>
    <dgm:cxn modelId="{982A2ECC-ED4E-41F5-80D4-C679E89D61E0}" type="presParOf" srcId="{98B29A31-AA00-4900-B502-21D6DD907DB6}" destId="{8C282429-9977-42F6-AFFA-2CF625D6562C}" srcOrd="0" destOrd="0" presId="urn:microsoft.com/office/officeart/2018/2/layout/IconVerticalSolidList"/>
    <dgm:cxn modelId="{4F410081-B6F7-46EE-B844-FE11D844B82E}" type="presParOf" srcId="{98B29A31-AA00-4900-B502-21D6DD907DB6}" destId="{A1C2AA4C-D214-41EC-A4FE-0C7FCA6C5731}" srcOrd="1" destOrd="0" presId="urn:microsoft.com/office/officeart/2018/2/layout/IconVerticalSolidList"/>
    <dgm:cxn modelId="{6F7691F3-3168-4B5B-8FFA-A4B3A6663B38}" type="presParOf" srcId="{98B29A31-AA00-4900-B502-21D6DD907DB6}" destId="{F6ABD8C7-F4EE-45E9-A386-93B66702E4EE}" srcOrd="2" destOrd="0" presId="urn:microsoft.com/office/officeart/2018/2/layout/IconVerticalSolidList"/>
    <dgm:cxn modelId="{125D1378-C46F-42A0-B3B2-BA41EBBF5F51}" type="presParOf" srcId="{98B29A31-AA00-4900-B502-21D6DD907DB6}" destId="{9AF9E05B-FB42-4E5C-88B1-806E802CA74F}" srcOrd="3" destOrd="0" presId="urn:microsoft.com/office/officeart/2018/2/layout/IconVerticalSolidList"/>
    <dgm:cxn modelId="{8394119C-FBF2-438D-850D-2A7C9A3E0609}" type="presParOf" srcId="{F0708A01-471E-46A0-8F7B-882F61C6A348}" destId="{5A733FF9-7410-4C5E-A8D0-6A5CC871DF1D}" srcOrd="3" destOrd="0" presId="urn:microsoft.com/office/officeart/2018/2/layout/IconVerticalSolidList"/>
    <dgm:cxn modelId="{392CD6BA-9390-4254-A716-0A257BBCF7C9}" type="presParOf" srcId="{F0708A01-471E-46A0-8F7B-882F61C6A348}" destId="{B8BEB2E7-67BF-4DB2-A664-47C6179DAC76}" srcOrd="4" destOrd="0" presId="urn:microsoft.com/office/officeart/2018/2/layout/IconVerticalSolidList"/>
    <dgm:cxn modelId="{B74D3414-0C0A-401D-9200-6BEDD41AF2C0}" type="presParOf" srcId="{B8BEB2E7-67BF-4DB2-A664-47C6179DAC76}" destId="{EF7580D7-39DF-4E92-BC71-F03BE6B78271}" srcOrd="0" destOrd="0" presId="urn:microsoft.com/office/officeart/2018/2/layout/IconVerticalSolidList"/>
    <dgm:cxn modelId="{5A228A8E-B518-49C2-925C-250A0149F992}" type="presParOf" srcId="{B8BEB2E7-67BF-4DB2-A664-47C6179DAC76}" destId="{F4FCFC69-78E2-46E3-B413-33C1093A073B}" srcOrd="1" destOrd="0" presId="urn:microsoft.com/office/officeart/2018/2/layout/IconVerticalSolidList"/>
    <dgm:cxn modelId="{BE36174D-EC9F-4B43-9DDC-560C355C8C3B}" type="presParOf" srcId="{B8BEB2E7-67BF-4DB2-A664-47C6179DAC76}" destId="{3FDA9B63-10DD-4317-A847-B8275778BF4D}" srcOrd="2" destOrd="0" presId="urn:microsoft.com/office/officeart/2018/2/layout/IconVerticalSolidList"/>
    <dgm:cxn modelId="{7A4CB303-1C0F-4864-BE5F-21AC8D1B28B9}" type="presParOf" srcId="{B8BEB2E7-67BF-4DB2-A664-47C6179DAC76}" destId="{32852740-D813-4706-A64C-34AAF73BFDD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DCDFB-4D30-4B1E-8FD9-4A6B1BB66DD8}">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AB0B29-1D82-471C-9C6D-CEBF43976723}">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r>
            <a:rPr lang="it-IT" sz="4900" kern="1200" dirty="0" err="1"/>
            <a:t>Decentralization</a:t>
          </a:r>
          <a:endParaRPr lang="en-US" sz="4900" kern="1200" dirty="0"/>
        </a:p>
      </dsp:txBody>
      <dsp:txXfrm>
        <a:off x="0" y="0"/>
        <a:ext cx="6900512" cy="1384035"/>
      </dsp:txXfrm>
    </dsp:sp>
    <dsp:sp modelId="{4D2AB422-68EB-41E2-83BE-90F015648E46}">
      <dsp:nvSpPr>
        <dsp:cNvPr id="0" name=""/>
        <dsp:cNvSpPr/>
      </dsp:nvSpPr>
      <dsp:spPr>
        <a:xfrm>
          <a:off x="0" y="1384035"/>
          <a:ext cx="6900512"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2B16F7-0F6F-4F3F-B5A3-236EED585BDE}">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r>
            <a:rPr lang="it-IT" sz="4900" kern="1200" dirty="0" err="1"/>
            <a:t>Byzantine</a:t>
          </a:r>
          <a:r>
            <a:rPr lang="it-IT" sz="4900" kern="1200" dirty="0"/>
            <a:t> Fault </a:t>
          </a:r>
          <a:r>
            <a:rPr lang="it-IT" sz="4900" kern="1200" dirty="0" err="1"/>
            <a:t>Tolerance</a:t>
          </a:r>
          <a:endParaRPr lang="en-US" sz="4900" kern="1200" dirty="0"/>
        </a:p>
      </dsp:txBody>
      <dsp:txXfrm>
        <a:off x="0" y="1384035"/>
        <a:ext cx="6900512" cy="1384035"/>
      </dsp:txXfrm>
    </dsp:sp>
    <dsp:sp modelId="{71325F0D-2542-40A8-8942-434C3F965FB8}">
      <dsp:nvSpPr>
        <dsp:cNvPr id="0" name=""/>
        <dsp:cNvSpPr/>
      </dsp:nvSpPr>
      <dsp:spPr>
        <a:xfrm>
          <a:off x="0" y="2768070"/>
          <a:ext cx="6900512"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DEFC46-5E52-4B24-B2DE-484B70CD3387}">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r>
            <a:rPr lang="it-IT" sz="4900" kern="1200" dirty="0" err="1"/>
            <a:t>Node</a:t>
          </a:r>
          <a:r>
            <a:rPr lang="it-IT" sz="4900" kern="1200" dirty="0"/>
            <a:t> </a:t>
          </a:r>
          <a:r>
            <a:rPr lang="it-IT" sz="4900" kern="1200" dirty="0" err="1"/>
            <a:t>Diversity</a:t>
          </a:r>
          <a:endParaRPr lang="en-US" sz="4900" kern="1200" dirty="0"/>
        </a:p>
      </dsp:txBody>
      <dsp:txXfrm>
        <a:off x="0" y="2768070"/>
        <a:ext cx="6900512" cy="1384035"/>
      </dsp:txXfrm>
    </dsp:sp>
    <dsp:sp modelId="{9DA549C2-A548-4C7F-B65D-2FDAF5705532}">
      <dsp:nvSpPr>
        <dsp:cNvPr id="0" name=""/>
        <dsp:cNvSpPr/>
      </dsp:nvSpPr>
      <dsp:spPr>
        <a:xfrm>
          <a:off x="0" y="4152105"/>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B32679-A4FF-4155-BE16-B293E0DF930F}">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r>
            <a:rPr lang="it-IT" sz="4900" kern="1200" dirty="0" err="1"/>
            <a:t>Immutability</a:t>
          </a:r>
          <a:endParaRPr lang="en-US" sz="4900" kern="1200" dirty="0"/>
        </a:p>
      </dsp:txBody>
      <dsp:txXfrm>
        <a:off x="0" y="4152105"/>
        <a:ext cx="6900512" cy="1384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FFE896-28ED-48F8-98B1-1ED6698BA91C}">
      <dsp:nvSpPr>
        <dsp:cNvPr id="0" name=""/>
        <dsp:cNvSpPr/>
      </dsp:nvSpPr>
      <dsp:spPr>
        <a:xfrm>
          <a:off x="0" y="0"/>
          <a:ext cx="6334506" cy="163791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BCA</a:t>
          </a:r>
          <a:r>
            <a:rPr lang="en-US" sz="2400" kern="1200"/>
            <a:t> is executed by a well-known set of nodes of the network that decides if the transactions can be considered valid or not </a:t>
          </a:r>
        </a:p>
      </dsp:txBody>
      <dsp:txXfrm>
        <a:off x="47973" y="47973"/>
        <a:ext cx="4567071" cy="1541965"/>
      </dsp:txXfrm>
    </dsp:sp>
    <dsp:sp modelId="{A3DBE01E-1D17-4BAE-8A19-D0A5D55CE6DE}">
      <dsp:nvSpPr>
        <dsp:cNvPr id="0" name=""/>
        <dsp:cNvSpPr/>
      </dsp:nvSpPr>
      <dsp:spPr>
        <a:xfrm>
          <a:off x="558926" y="1910897"/>
          <a:ext cx="6334506" cy="163791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This classification is executed according to a voting mechanism strictly related to the concept of quorum </a:t>
          </a:r>
        </a:p>
      </dsp:txBody>
      <dsp:txXfrm>
        <a:off x="606899" y="1958870"/>
        <a:ext cx="4614990" cy="1541965"/>
      </dsp:txXfrm>
    </dsp:sp>
    <dsp:sp modelId="{1519484D-4093-4861-A3EA-01BE7D584AAF}">
      <dsp:nvSpPr>
        <dsp:cNvPr id="0" name=""/>
        <dsp:cNvSpPr/>
      </dsp:nvSpPr>
      <dsp:spPr>
        <a:xfrm>
          <a:off x="1117853" y="3821794"/>
          <a:ext cx="6334506" cy="163791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consensus mechanism is triggered by the generation of new transactions executed by clients of the network</a:t>
          </a:r>
        </a:p>
      </dsp:txBody>
      <dsp:txXfrm>
        <a:off x="1165826" y="3869767"/>
        <a:ext cx="4614990" cy="1541965"/>
      </dsp:txXfrm>
    </dsp:sp>
    <dsp:sp modelId="{F6C43436-2943-4417-A309-9EBC0165D141}">
      <dsp:nvSpPr>
        <dsp:cNvPr id="0" name=""/>
        <dsp:cNvSpPr/>
      </dsp:nvSpPr>
      <dsp:spPr>
        <a:xfrm>
          <a:off x="5269863" y="1242083"/>
          <a:ext cx="1064642" cy="1064642"/>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509407" y="1242083"/>
        <a:ext cx="585554" cy="801143"/>
      </dsp:txXfrm>
    </dsp:sp>
    <dsp:sp modelId="{EF846C5D-784F-4C52-B479-68A35DC4023B}">
      <dsp:nvSpPr>
        <dsp:cNvPr id="0" name=""/>
        <dsp:cNvSpPr/>
      </dsp:nvSpPr>
      <dsp:spPr>
        <a:xfrm>
          <a:off x="5828790" y="3142060"/>
          <a:ext cx="1064642" cy="1064642"/>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068334" y="3142060"/>
        <a:ext cx="585554" cy="8011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59692-019E-4B95-930F-0F81CB090263}">
      <dsp:nvSpPr>
        <dsp:cNvPr id="0" name=""/>
        <dsp:cNvSpPr/>
      </dsp:nvSpPr>
      <dsp:spPr>
        <a:xfrm>
          <a:off x="0" y="490"/>
          <a:ext cx="4818888" cy="114704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788C7C-0225-482D-AFB6-368DBDD827F9}">
      <dsp:nvSpPr>
        <dsp:cNvPr id="0" name=""/>
        <dsp:cNvSpPr/>
      </dsp:nvSpPr>
      <dsp:spPr>
        <a:xfrm>
          <a:off x="346981" y="258575"/>
          <a:ext cx="630874" cy="6308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ECFEFB-9D8E-4A5A-BF56-4C590564EF50}">
      <dsp:nvSpPr>
        <dsp:cNvPr id="0" name=""/>
        <dsp:cNvSpPr/>
      </dsp:nvSpPr>
      <dsp:spPr>
        <a:xfrm>
          <a:off x="1324836" y="490"/>
          <a:ext cx="3494051" cy="1147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396" tIns="121396" rIns="121396" bIns="121396" numCol="1" spcCol="1270" anchor="ctr" anchorCtr="0">
          <a:noAutofit/>
        </a:bodyPr>
        <a:lstStyle/>
        <a:p>
          <a:pPr marL="0" lvl="0" indent="0" algn="l" defTabSz="711200">
            <a:lnSpc>
              <a:spcPct val="100000"/>
            </a:lnSpc>
            <a:spcBef>
              <a:spcPct val="0"/>
            </a:spcBef>
            <a:spcAft>
              <a:spcPct val="35000"/>
            </a:spcAft>
            <a:buNone/>
          </a:pPr>
          <a:r>
            <a:rPr lang="en-US" sz="1600" kern="1200" dirty="0"/>
            <a:t>Be able to handle other data formats in input</a:t>
          </a:r>
        </a:p>
      </dsp:txBody>
      <dsp:txXfrm>
        <a:off x="1324836" y="490"/>
        <a:ext cx="3494051" cy="1147044"/>
      </dsp:txXfrm>
    </dsp:sp>
    <dsp:sp modelId="{8C282429-9977-42F6-AFFA-2CF625D6562C}">
      <dsp:nvSpPr>
        <dsp:cNvPr id="0" name=""/>
        <dsp:cNvSpPr/>
      </dsp:nvSpPr>
      <dsp:spPr>
        <a:xfrm>
          <a:off x="0" y="1434296"/>
          <a:ext cx="4818888" cy="114704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2AA4C-D214-41EC-A4FE-0C7FCA6C5731}">
      <dsp:nvSpPr>
        <dsp:cNvPr id="0" name=""/>
        <dsp:cNvSpPr/>
      </dsp:nvSpPr>
      <dsp:spPr>
        <a:xfrm>
          <a:off x="346981" y="1692381"/>
          <a:ext cx="630874" cy="6308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F9E05B-FB42-4E5C-88B1-806E802CA74F}">
      <dsp:nvSpPr>
        <dsp:cNvPr id="0" name=""/>
        <dsp:cNvSpPr/>
      </dsp:nvSpPr>
      <dsp:spPr>
        <a:xfrm>
          <a:off x="1324836" y="1434296"/>
          <a:ext cx="3494051" cy="1147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396" tIns="121396" rIns="121396" bIns="121396" numCol="1" spcCol="1270" anchor="ctr" anchorCtr="0">
          <a:noAutofit/>
        </a:bodyPr>
        <a:lstStyle/>
        <a:p>
          <a:pPr marL="0" lvl="0" indent="0" algn="l" defTabSz="711200">
            <a:lnSpc>
              <a:spcPct val="100000"/>
            </a:lnSpc>
            <a:spcBef>
              <a:spcPct val="0"/>
            </a:spcBef>
            <a:spcAft>
              <a:spcPct val="35000"/>
            </a:spcAft>
            <a:buNone/>
          </a:pPr>
          <a:r>
            <a:rPr lang="en-US" sz="1600" kern="1200" dirty="0"/>
            <a:t>Implement all APIs to simplify the use of the driver in NodeJS, making them open-source to make them available</a:t>
          </a:r>
        </a:p>
      </dsp:txBody>
      <dsp:txXfrm>
        <a:off x="1324836" y="1434296"/>
        <a:ext cx="3494051" cy="1147044"/>
      </dsp:txXfrm>
    </dsp:sp>
    <dsp:sp modelId="{EF7580D7-39DF-4E92-BC71-F03BE6B78271}">
      <dsp:nvSpPr>
        <dsp:cNvPr id="0" name=""/>
        <dsp:cNvSpPr/>
      </dsp:nvSpPr>
      <dsp:spPr>
        <a:xfrm>
          <a:off x="0" y="2868102"/>
          <a:ext cx="4818888" cy="114704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FCFC69-78E2-46E3-B413-33C1093A073B}">
      <dsp:nvSpPr>
        <dsp:cNvPr id="0" name=""/>
        <dsp:cNvSpPr/>
      </dsp:nvSpPr>
      <dsp:spPr>
        <a:xfrm>
          <a:off x="346981" y="3126187"/>
          <a:ext cx="630874" cy="63087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852740-D813-4706-A64C-34AAF73BFDDB}">
      <dsp:nvSpPr>
        <dsp:cNvPr id="0" name=""/>
        <dsp:cNvSpPr/>
      </dsp:nvSpPr>
      <dsp:spPr>
        <a:xfrm>
          <a:off x="1324836" y="2868102"/>
          <a:ext cx="3494051" cy="1147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396" tIns="121396" rIns="121396" bIns="121396" numCol="1" spcCol="1270" anchor="ctr" anchorCtr="0">
          <a:noAutofit/>
        </a:bodyPr>
        <a:lstStyle/>
        <a:p>
          <a:pPr marL="0" lvl="0" indent="0" algn="l" defTabSz="711200">
            <a:lnSpc>
              <a:spcPct val="100000"/>
            </a:lnSpc>
            <a:spcBef>
              <a:spcPct val="0"/>
            </a:spcBef>
            <a:spcAft>
              <a:spcPct val="35000"/>
            </a:spcAft>
            <a:buNone/>
          </a:pPr>
          <a:r>
            <a:rPr lang="it-IT" sz="1600" kern="1200" dirty="0" err="1"/>
            <a:t>Manage</a:t>
          </a:r>
          <a:r>
            <a:rPr lang="it-IT" sz="1600" kern="1200" dirty="0"/>
            <a:t> multiple devices and multiple outputs.</a:t>
          </a:r>
          <a:endParaRPr lang="en-US" sz="1600" kern="1200" dirty="0"/>
        </a:p>
      </dsp:txBody>
      <dsp:txXfrm>
        <a:off x="1324836" y="2868102"/>
        <a:ext cx="3494051" cy="11470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D388EC-6357-4F77-8E11-EC124C659467}" type="datetimeFigureOut">
              <a:rPr lang="it-IT" smtClean="0"/>
              <a:t>19/03/2023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171E93-DB83-4AA2-8425-520604BC3DAC}" type="slidenum">
              <a:rPr lang="it-IT" smtClean="0"/>
              <a:t>‹N›</a:t>
            </a:fld>
            <a:endParaRPr lang="it-IT"/>
          </a:p>
        </p:txBody>
      </p:sp>
    </p:spTree>
    <p:extLst>
      <p:ext uri="{BB962C8B-B14F-4D97-AF65-F5344CB8AC3E}">
        <p14:creationId xmlns:p14="http://schemas.microsoft.com/office/powerpoint/2010/main" val="2403255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bigchaindb/bigchaindb"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effectLst/>
                <a:latin typeface="Lato" panose="020F0502020204030203" pitchFamily="34" charset="0"/>
              </a:rPr>
              <a:t>If a </a:t>
            </a:r>
            <a:r>
              <a:rPr lang="en-US" sz="1200" b="1" i="0" dirty="0" err="1">
                <a:effectLst/>
                <a:latin typeface="Lato" panose="020F0502020204030203" pitchFamily="34" charset="0"/>
              </a:rPr>
              <a:t>BigchainDB</a:t>
            </a:r>
            <a:r>
              <a:rPr lang="en-US" sz="1200" b="1" i="0" dirty="0">
                <a:effectLst/>
                <a:latin typeface="Lato" panose="020F0502020204030203" pitchFamily="34" charset="0"/>
              </a:rPr>
              <a:t> network is run by a single company, then the “consortium” is just that company.</a:t>
            </a:r>
            <a:endParaRPr lang="en-US" b="1" i="0" dirty="0">
              <a:solidFill>
                <a:srgbClr val="404040"/>
              </a:solidFill>
              <a:effectLst/>
              <a:latin typeface="Lato" panose="020F0502020204030203" pitchFamily="34" charset="0"/>
            </a:endParaRPr>
          </a:p>
          <a:p>
            <a:pPr algn="l"/>
            <a:endParaRPr lang="en-US" b="1" i="0" dirty="0">
              <a:solidFill>
                <a:srgbClr val="404040"/>
              </a:solidFill>
              <a:effectLst/>
              <a:latin typeface="Lato" panose="020F0502020204030203" pitchFamily="34" charset="0"/>
            </a:endParaRPr>
          </a:p>
          <a:p>
            <a:pPr algn="l"/>
            <a:r>
              <a:rPr lang="en-US" b="1" i="0" dirty="0">
                <a:solidFill>
                  <a:srgbClr val="404040"/>
                </a:solidFill>
                <a:effectLst/>
                <a:latin typeface="Lato" panose="020F0502020204030203" pitchFamily="34" charset="0"/>
              </a:rPr>
              <a:t>What’s the Difference Between a </a:t>
            </a:r>
            <a:r>
              <a:rPr lang="en-US" b="1" i="0" dirty="0" err="1">
                <a:solidFill>
                  <a:srgbClr val="404040"/>
                </a:solidFill>
                <a:effectLst/>
                <a:latin typeface="Lato" panose="020F0502020204030203" pitchFamily="34" charset="0"/>
              </a:rPr>
              <a:t>BigchainDB</a:t>
            </a:r>
            <a:r>
              <a:rPr lang="en-US" b="1" i="0" dirty="0">
                <a:solidFill>
                  <a:srgbClr val="404040"/>
                </a:solidFill>
                <a:effectLst/>
                <a:latin typeface="Lato" panose="020F0502020204030203" pitchFamily="34" charset="0"/>
              </a:rPr>
              <a:t> Network and a Consortium?</a:t>
            </a:r>
            <a:endParaRPr lang="en-US" b="0" i="0" dirty="0">
              <a:solidFill>
                <a:srgbClr val="404040"/>
              </a:solidFill>
              <a:effectLst/>
              <a:latin typeface="Lato" panose="020F0502020204030203" pitchFamily="34" charset="0"/>
            </a:endParaRPr>
          </a:p>
          <a:p>
            <a:pPr algn="l"/>
            <a:r>
              <a:rPr lang="en-US" b="0" i="0" dirty="0">
                <a:solidFill>
                  <a:srgbClr val="404040"/>
                </a:solidFill>
                <a:effectLst/>
                <a:latin typeface="Lato" panose="020F0502020204030203" pitchFamily="34" charset="0"/>
              </a:rPr>
              <a:t>A </a:t>
            </a:r>
            <a:r>
              <a:rPr lang="en-US" b="0" i="0" dirty="0" err="1">
                <a:solidFill>
                  <a:srgbClr val="404040"/>
                </a:solidFill>
                <a:effectLst/>
                <a:latin typeface="Lato" panose="020F0502020204030203" pitchFamily="34" charset="0"/>
              </a:rPr>
              <a:t>BigchaindB</a:t>
            </a:r>
            <a:r>
              <a:rPr lang="en-US" b="0" i="0" dirty="0">
                <a:solidFill>
                  <a:srgbClr val="404040"/>
                </a:solidFill>
                <a:effectLst/>
                <a:latin typeface="Lato" panose="020F0502020204030203" pitchFamily="34" charset="0"/>
              </a:rPr>
              <a:t> network is just a bunch of connected nodes. A consortium is an organization which has a </a:t>
            </a:r>
            <a:r>
              <a:rPr lang="en-US" b="0" i="0" dirty="0" err="1">
                <a:solidFill>
                  <a:srgbClr val="404040"/>
                </a:solidFill>
                <a:effectLst/>
                <a:latin typeface="Lato" panose="020F0502020204030203" pitchFamily="34" charset="0"/>
              </a:rPr>
              <a:t>BigchainDB</a:t>
            </a:r>
            <a:r>
              <a:rPr lang="en-US" b="0" i="0" dirty="0">
                <a:solidFill>
                  <a:srgbClr val="404040"/>
                </a:solidFill>
                <a:effectLst/>
                <a:latin typeface="Lato" panose="020F0502020204030203" pitchFamily="34" charset="0"/>
              </a:rPr>
              <a:t> network, and where each node in that network has a different operator.</a:t>
            </a:r>
          </a:p>
          <a:p>
            <a:endParaRPr lang="it-IT" dirty="0"/>
          </a:p>
          <a:p>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7</a:t>
            </a:fld>
            <a:endParaRPr lang="it-IT"/>
          </a:p>
        </p:txBody>
      </p:sp>
    </p:spTree>
    <p:extLst>
      <p:ext uri="{BB962C8B-B14F-4D97-AF65-F5344CB8AC3E}">
        <p14:creationId xmlns:p14="http://schemas.microsoft.com/office/powerpoint/2010/main" val="4197991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20</a:t>
            </a:fld>
            <a:endParaRPr lang="it-IT"/>
          </a:p>
        </p:txBody>
      </p:sp>
    </p:spTree>
    <p:extLst>
      <p:ext uri="{BB962C8B-B14F-4D97-AF65-F5344CB8AC3E}">
        <p14:creationId xmlns:p14="http://schemas.microsoft.com/office/powerpoint/2010/main" val="1556446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22</a:t>
            </a:fld>
            <a:endParaRPr lang="it-IT"/>
          </a:p>
        </p:txBody>
      </p:sp>
    </p:spTree>
    <p:extLst>
      <p:ext uri="{BB962C8B-B14F-4D97-AF65-F5344CB8AC3E}">
        <p14:creationId xmlns:p14="http://schemas.microsoft.com/office/powerpoint/2010/main" val="673284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Bigchaindb</a:t>
            </a:r>
            <a:r>
              <a:rPr lang="en-US" sz="1200" dirty="0"/>
              <a:t>-</a:t>
            </a:r>
            <a:r>
              <a:rPr lang="en-US" sz="1200" dirty="0" err="1"/>
              <a:t>js</a:t>
            </a:r>
            <a:r>
              <a:rPr lang="en-US" sz="1200" dirty="0"/>
              <a:t>-driver 4.3.0 </a:t>
            </a:r>
            <a:r>
              <a:rPr lang="en-US" sz="1200" b="0" i="0" dirty="0">
                <a:effectLst/>
                <a:latin typeface="-apple-system"/>
              </a:rPr>
              <a:t>Official JavaScript driver for </a:t>
            </a:r>
            <a:r>
              <a:rPr lang="en-US" sz="1200" b="0" i="0" u="none" strike="noStrike" dirty="0" err="1">
                <a:effectLst/>
                <a:latin typeface="-apple-system"/>
                <a:hlinkClick r:id="rId3">
                  <a:extLst>
                    <a:ext uri="{A12FA001-AC4F-418D-AE19-62706E023703}">
                      <ahyp:hlinkClr xmlns:ahyp="http://schemas.microsoft.com/office/drawing/2018/hyperlinkcolor" val="tx"/>
                    </a:ext>
                  </a:extLst>
                </a:hlinkClick>
              </a:rPr>
              <a:t>BigchainDB</a:t>
            </a:r>
            <a:r>
              <a:rPr lang="en-US" sz="1200" b="0" i="0" dirty="0">
                <a:effectLst/>
                <a:latin typeface="-apple-system"/>
              </a:rPr>
              <a:t> to create transactions in Node.js and the browser</a:t>
            </a:r>
            <a:endParaRPr lang="en-US" sz="1200" dirty="0"/>
          </a:p>
          <a:p>
            <a:endParaRPr lang="it-IT" dirty="0"/>
          </a:p>
          <a:p>
            <a:r>
              <a:rPr lang="it-IT" dirty="0"/>
              <a:t>AXIOS    </a:t>
            </a:r>
            <a:r>
              <a:rPr lang="en-US" b="0" i="0" dirty="0">
                <a:solidFill>
                  <a:srgbClr val="202124"/>
                </a:solidFill>
                <a:effectLst/>
                <a:latin typeface="arial" panose="020B0604020202020204" pitchFamily="34" charset="0"/>
              </a:rPr>
              <a:t>makes it easy to send asynchronous HTTP requests to REST endpoints and perform CRUD operations</a:t>
            </a:r>
          </a:p>
          <a:p>
            <a:r>
              <a:rPr lang="en-US" sz="1200" dirty="0" err="1"/>
              <a:t>Kafkajs</a:t>
            </a:r>
            <a:r>
              <a:rPr lang="en-US" sz="1200" b="0" i="0" dirty="0">
                <a:solidFill>
                  <a:srgbClr val="202124"/>
                </a:solidFill>
                <a:effectLst/>
                <a:latin typeface="arial" panose="020B0604020202020204" pitchFamily="34" charset="0"/>
              </a:rPr>
              <a:t>    </a:t>
            </a:r>
            <a:r>
              <a:rPr lang="en-US" b="0" i="0" cap="all" dirty="0">
                <a:effectLst/>
                <a:latin typeface="-apple-system"/>
              </a:rPr>
              <a:t>A MODERN APACHE KAFKA CLIENT FOR NODE.JS</a:t>
            </a:r>
          </a:p>
          <a:p>
            <a:r>
              <a:rPr lang="en-US" b="0" i="0" cap="all" dirty="0">
                <a:effectLst/>
                <a:latin typeface="-apple-system"/>
              </a:rPr>
              <a:t>Config     </a:t>
            </a:r>
            <a:r>
              <a:rPr lang="en-US" b="0" i="0" dirty="0">
                <a:solidFill>
                  <a:srgbClr val="333333"/>
                </a:solidFill>
                <a:effectLst/>
                <a:latin typeface="Source Sans Pro" panose="020B0604020202020204" pitchFamily="34" charset="0"/>
              </a:rPr>
              <a:t>Node-config organizes hierarchical configurations for your app deployments.</a:t>
            </a:r>
            <a:endParaRPr lang="it-IT" dirty="0"/>
          </a:p>
          <a:p>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23</a:t>
            </a:fld>
            <a:endParaRPr lang="it-IT"/>
          </a:p>
        </p:txBody>
      </p:sp>
    </p:spTree>
    <p:extLst>
      <p:ext uri="{BB962C8B-B14F-4D97-AF65-F5344CB8AC3E}">
        <p14:creationId xmlns:p14="http://schemas.microsoft.com/office/powerpoint/2010/main" val="2621666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This is the basic concept from which we started the implementation of our prototype.</a:t>
            </a:r>
          </a:p>
          <a:p>
            <a:endParaRPr lang="it-IT" dirty="0"/>
          </a:p>
          <a:p>
            <a:r>
              <a:rPr lang="en-US" dirty="0"/>
              <a:t>First we format the data that is sent to us, then we take the asset corresponding to the data.</a:t>
            </a:r>
          </a:p>
          <a:p>
            <a:endParaRPr lang="en-US" dirty="0"/>
          </a:p>
          <a:p>
            <a:r>
              <a:rPr lang="en-US" dirty="0"/>
              <a:t>Whether the asset exists is evaluated. If it exists, it means that we definitely have a transaction already stored and consequently we will create a TRANSFER transaction.</a:t>
            </a:r>
          </a:p>
          <a:p>
            <a:r>
              <a:rPr lang="en-US" dirty="0"/>
              <a:t>Otherwise the asset is created and then a CREATE transaction is created.</a:t>
            </a:r>
          </a:p>
          <a:p>
            <a:endParaRPr lang="en-US" dirty="0"/>
          </a:p>
          <a:p>
            <a:r>
              <a:rPr lang="en-US" dirty="0"/>
              <a:t>Then transactions are signed with the private key and stored in </a:t>
            </a:r>
            <a:r>
              <a:rPr lang="en-US" dirty="0" err="1"/>
              <a:t>BigchainDB</a:t>
            </a:r>
            <a:r>
              <a:rPr lang="en-US" dirty="0"/>
              <a:t>, and a confirmation ACK is generated if the storage is successful.</a:t>
            </a:r>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24</a:t>
            </a:fld>
            <a:endParaRPr lang="it-IT"/>
          </a:p>
        </p:txBody>
      </p:sp>
    </p:spTree>
    <p:extLst>
      <p:ext uri="{BB962C8B-B14F-4D97-AF65-F5344CB8AC3E}">
        <p14:creationId xmlns:p14="http://schemas.microsoft.com/office/powerpoint/2010/main" val="90407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ctr"/>
            <a:r>
              <a:rPr lang="en-US" sz="4000" b="0" i="0" dirty="0">
                <a:solidFill>
                  <a:srgbClr val="E5E5E5"/>
                </a:solidFill>
                <a:effectLst/>
                <a:latin typeface="Roboto" panose="02000000000000000000" pitchFamily="2" charset="0"/>
              </a:rPr>
              <a:t>As we have already said, our purpose is to read high frequency data, store it in a blockchain and return a successful transaction confirmation ACK. The tool used is the </a:t>
            </a:r>
            <a:r>
              <a:rPr lang="en-US" sz="4000" b="0" i="0" dirty="0" err="1">
                <a:solidFill>
                  <a:srgbClr val="E5E5E5"/>
                </a:solidFill>
                <a:effectLst/>
                <a:latin typeface="Roboto" panose="02000000000000000000" pitchFamily="2" charset="0"/>
              </a:rPr>
              <a:t>KafkaJs</a:t>
            </a:r>
            <a:r>
              <a:rPr lang="en-US" sz="4000" b="0" i="0" dirty="0">
                <a:solidFill>
                  <a:srgbClr val="E5E5E5"/>
                </a:solidFill>
                <a:effectLst/>
                <a:latin typeface="Roboto" panose="02000000000000000000" pitchFamily="2" charset="0"/>
              </a:rPr>
              <a:t> library, A MODERN APACHE KAFKA CLIENT FOR NODE.JS This library has allowed us to create a consumer that, for each topic, reads and consumes messages and sends them to the service that will be responsible for creating and managing transactions. We also created a producer to manage the response ACK</a:t>
            </a:r>
            <a:endParaRPr lang="it-IT" sz="4000"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25</a:t>
            </a:fld>
            <a:endParaRPr lang="it-IT"/>
          </a:p>
        </p:txBody>
      </p:sp>
    </p:spTree>
    <p:extLst>
      <p:ext uri="{BB962C8B-B14F-4D97-AF65-F5344CB8AC3E}">
        <p14:creationId xmlns:p14="http://schemas.microsoft.com/office/powerpoint/2010/main" val="2195356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This is an extract of code to show how a CREATE transaction is created.</a:t>
            </a:r>
          </a:p>
          <a:p>
            <a:r>
              <a:rPr lang="en-US" dirty="0"/>
              <a:t>We use the </a:t>
            </a:r>
            <a:r>
              <a:rPr lang="en-US" dirty="0" err="1"/>
              <a:t>makeCreateTransaction</a:t>
            </a:r>
            <a:r>
              <a:rPr lang="en-US" dirty="0"/>
              <a:t> method to build the payload transaction where we go to specify assets, metadata, transaction output and the owner’s public key.</a:t>
            </a:r>
          </a:p>
          <a:p>
            <a:endParaRPr lang="en-US" dirty="0"/>
          </a:p>
          <a:p>
            <a:r>
              <a:rPr lang="en-US" dirty="0"/>
              <a:t>ì</a:t>
            </a:r>
          </a:p>
          <a:p>
            <a:endParaRPr lang="en-US" dirty="0"/>
          </a:p>
          <a:p>
            <a:r>
              <a:rPr lang="en-US" dirty="0"/>
              <a:t>As we mentioned earlier the transaction then is signed with the owner’s private key.</a:t>
            </a:r>
          </a:p>
          <a:p>
            <a:endParaRPr lang="it-IT" dirty="0"/>
          </a:p>
          <a:p>
            <a:r>
              <a:rPr lang="en-US" dirty="0"/>
              <a:t>We can eventually define our signature function but for our system it is not necessary.</a:t>
            </a:r>
          </a:p>
          <a:p>
            <a:endParaRPr lang="en-US" dirty="0"/>
          </a:p>
          <a:p>
            <a:r>
              <a:rPr lang="en-US" dirty="0"/>
              <a:t>After signing the transaction the connection with </a:t>
            </a:r>
            <a:r>
              <a:rPr lang="en-US" dirty="0" err="1"/>
              <a:t>bigcahinDB</a:t>
            </a:r>
            <a:r>
              <a:rPr lang="en-US" dirty="0"/>
              <a:t> is opened and the transaction post is made.</a:t>
            </a:r>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26</a:t>
            </a:fld>
            <a:endParaRPr lang="it-IT"/>
          </a:p>
        </p:txBody>
      </p:sp>
    </p:spTree>
    <p:extLst>
      <p:ext uri="{BB962C8B-B14F-4D97-AF65-F5344CB8AC3E}">
        <p14:creationId xmlns:p14="http://schemas.microsoft.com/office/powerpoint/2010/main" val="4071008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In our case we do not have a real transfer of ownership of the transaction but simply a Transfer action to update the metadata value.</a:t>
            </a:r>
          </a:p>
          <a:p>
            <a:endParaRPr lang="en-US" dirty="0"/>
          </a:p>
          <a:p>
            <a:r>
              <a:rPr lang="en-US" dirty="0"/>
              <a:t>As a result, when we receive a new message we will only modify the block metadata by updating its value.</a:t>
            </a:r>
          </a:p>
          <a:p>
            <a:endParaRPr lang="en-US" dirty="0"/>
          </a:p>
          <a:p>
            <a:r>
              <a:rPr lang="en-US" dirty="0"/>
              <a:t>First, we’re going to retrieve the old transaction.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Starting from the recovered transaction we go to make a TRANSFER in order to update its value. Then the transaction is signed with our private key and posted to the server.</a:t>
            </a:r>
          </a:p>
          <a:p>
            <a:endParaRPr lang="en-US" dirty="0"/>
          </a:p>
          <a:p>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27</a:t>
            </a:fld>
            <a:endParaRPr lang="it-IT"/>
          </a:p>
        </p:txBody>
      </p:sp>
    </p:spTree>
    <p:extLst>
      <p:ext uri="{BB962C8B-B14F-4D97-AF65-F5344CB8AC3E}">
        <p14:creationId xmlns:p14="http://schemas.microsoft.com/office/powerpoint/2010/main" val="1693688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This is an extract of code to show how a CREATE transaction is created.</a:t>
            </a:r>
          </a:p>
          <a:p>
            <a:r>
              <a:rPr lang="en-US" dirty="0"/>
              <a:t>We use the </a:t>
            </a:r>
            <a:r>
              <a:rPr lang="en-US" dirty="0" err="1"/>
              <a:t>makeCreateTransaction</a:t>
            </a:r>
            <a:r>
              <a:rPr lang="en-US" dirty="0"/>
              <a:t> method to build the payload transaction where we go to specify assets, metadata, transaction output and the owner’s public key.</a:t>
            </a:r>
          </a:p>
          <a:p>
            <a:endParaRPr lang="en-US" dirty="0"/>
          </a:p>
          <a:p>
            <a:r>
              <a:rPr lang="en-US" dirty="0"/>
              <a:t>ì</a:t>
            </a:r>
          </a:p>
          <a:p>
            <a:endParaRPr lang="en-US" dirty="0"/>
          </a:p>
          <a:p>
            <a:r>
              <a:rPr lang="en-US" dirty="0"/>
              <a:t>As we mentioned earlier the transaction then is signed with the owner’s private key.</a:t>
            </a:r>
          </a:p>
          <a:p>
            <a:endParaRPr lang="it-IT" dirty="0"/>
          </a:p>
          <a:p>
            <a:r>
              <a:rPr lang="en-US" dirty="0"/>
              <a:t>We can eventually define our signature function but for our system it is not necessary.</a:t>
            </a:r>
          </a:p>
          <a:p>
            <a:endParaRPr lang="en-US" dirty="0"/>
          </a:p>
          <a:p>
            <a:r>
              <a:rPr lang="en-US" dirty="0"/>
              <a:t>After signing the transaction the connection with </a:t>
            </a:r>
            <a:r>
              <a:rPr lang="en-US" dirty="0" err="1"/>
              <a:t>bigcahinDB</a:t>
            </a:r>
            <a:r>
              <a:rPr lang="en-US" dirty="0"/>
              <a:t> is opened and the transaction post is made.</a:t>
            </a:r>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28</a:t>
            </a:fld>
            <a:endParaRPr lang="it-IT"/>
          </a:p>
        </p:txBody>
      </p:sp>
    </p:spTree>
    <p:extLst>
      <p:ext uri="{BB962C8B-B14F-4D97-AF65-F5344CB8AC3E}">
        <p14:creationId xmlns:p14="http://schemas.microsoft.com/office/powerpoint/2010/main" val="776197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This feature has not been made available directly by the driver but is still accessible using the REST API.</a:t>
            </a:r>
          </a:p>
          <a:p>
            <a:endParaRPr lang="en-US" dirty="0"/>
          </a:p>
          <a:p>
            <a:r>
              <a:rPr lang="en-US" dirty="0"/>
              <a:t>In our case it was useful to simply derive the last transaction for an asset.</a:t>
            </a:r>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30</a:t>
            </a:fld>
            <a:endParaRPr lang="it-IT"/>
          </a:p>
        </p:txBody>
      </p:sp>
    </p:spTree>
    <p:extLst>
      <p:ext uri="{BB962C8B-B14F-4D97-AF65-F5344CB8AC3E}">
        <p14:creationId xmlns:p14="http://schemas.microsoft.com/office/powerpoint/2010/main" val="652625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6171E93-DB83-4AA2-8425-520604BC3DAC}" type="slidenum">
              <a:rPr lang="it-IT" smtClean="0"/>
              <a:t>31</a:t>
            </a:fld>
            <a:endParaRPr lang="it-IT"/>
          </a:p>
        </p:txBody>
      </p:sp>
    </p:spTree>
    <p:extLst>
      <p:ext uri="{BB962C8B-B14F-4D97-AF65-F5344CB8AC3E}">
        <p14:creationId xmlns:p14="http://schemas.microsoft.com/office/powerpoint/2010/main" val="3162074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11</a:t>
            </a:fld>
            <a:endParaRPr lang="it-IT"/>
          </a:p>
        </p:txBody>
      </p:sp>
    </p:spTree>
    <p:extLst>
      <p:ext uri="{BB962C8B-B14F-4D97-AF65-F5344CB8AC3E}">
        <p14:creationId xmlns:p14="http://schemas.microsoft.com/office/powerpoint/2010/main" val="3936770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12</a:t>
            </a:fld>
            <a:endParaRPr lang="it-IT"/>
          </a:p>
        </p:txBody>
      </p:sp>
    </p:spTree>
    <p:extLst>
      <p:ext uri="{BB962C8B-B14F-4D97-AF65-F5344CB8AC3E}">
        <p14:creationId xmlns:p14="http://schemas.microsoft.com/office/powerpoint/2010/main" val="2924109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use of two distributed databases allows to obtain a high transactions throughput, these two databases are not completely replicated in each node of the network. They are split in smaller portions, called shards, replicated a given number of times by a subset of all the participants.</a:t>
            </a:r>
          </a:p>
          <a:p>
            <a:r>
              <a:rPr lang="en-US" dirty="0"/>
              <a:t>Adding nodes to this distributed system implies increasing the amount of data that can be globally stored but the nodes of the network cannot execute operations based on their own local replica of data, because it is necessary to merge all the shards owned by different participants to obtain an overall view of stored data.</a:t>
            </a:r>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14</a:t>
            </a:fld>
            <a:endParaRPr lang="it-IT"/>
          </a:p>
        </p:txBody>
      </p:sp>
    </p:spTree>
    <p:extLst>
      <p:ext uri="{BB962C8B-B14F-4D97-AF65-F5344CB8AC3E}">
        <p14:creationId xmlns:p14="http://schemas.microsoft.com/office/powerpoint/2010/main" val="199661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Unlike the other blockchain platforms, blocks do not contain the hash of the previous block of the chain in their header. For each transaction contained in the block it is stored a reference to the previous block. </a:t>
            </a:r>
          </a:p>
          <a:p>
            <a:r>
              <a:rPr lang="en-US" dirty="0"/>
              <a:t>Each block contains a set of transactions that must be voted by the nodes of the network to decide if the content of the transactions can be considered valid or not. </a:t>
            </a:r>
          </a:p>
          <a:p>
            <a:r>
              <a:rPr lang="en-US" dirty="0"/>
              <a:t>The voting nodes attach to every transaction of the block the hash of the previous block of the chain. This is fundamental to demonstrate the transaction has been voted according to the current state of the blockchain, identified by the previous block. </a:t>
            </a:r>
          </a:p>
          <a:p>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15</a:t>
            </a:fld>
            <a:endParaRPr lang="it-IT"/>
          </a:p>
        </p:txBody>
      </p:sp>
    </p:spTree>
    <p:extLst>
      <p:ext uri="{BB962C8B-B14F-4D97-AF65-F5344CB8AC3E}">
        <p14:creationId xmlns:p14="http://schemas.microsoft.com/office/powerpoint/2010/main" val="3923268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16</a:t>
            </a:fld>
            <a:endParaRPr lang="it-IT"/>
          </a:p>
        </p:txBody>
      </p:sp>
    </p:spTree>
    <p:extLst>
      <p:ext uri="{BB962C8B-B14F-4D97-AF65-F5344CB8AC3E}">
        <p14:creationId xmlns:p14="http://schemas.microsoft.com/office/powerpoint/2010/main" val="267971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Database </a:t>
            </a:r>
            <a:r>
              <a:rPr lang="en-US" sz="1200" b="1" dirty="0">
                <a:solidFill>
                  <a:schemeClr val="tx2"/>
                </a:solidFill>
              </a:rPr>
              <a:t>S</a:t>
            </a:r>
            <a:r>
              <a:rPr lang="en-US" sz="1200" dirty="0">
                <a:solidFill>
                  <a:schemeClr val="tx2"/>
                </a:solidFill>
              </a:rPr>
              <a:t>, also known as </a:t>
            </a:r>
            <a:r>
              <a:rPr lang="en-US" sz="1200" b="1" dirty="0">
                <a:solidFill>
                  <a:schemeClr val="tx2"/>
                </a:solidFill>
              </a:rPr>
              <a:t>transaction set </a:t>
            </a:r>
            <a:r>
              <a:rPr lang="en-US" sz="1200" dirty="0">
                <a:solidFill>
                  <a:schemeClr val="tx2"/>
                </a:solidFill>
              </a:rPr>
              <a:t>or </a:t>
            </a:r>
            <a:r>
              <a:rPr lang="en-US" sz="1200" b="1" dirty="0">
                <a:solidFill>
                  <a:schemeClr val="tx2"/>
                </a:solidFill>
              </a:rPr>
              <a:t>backlog</a:t>
            </a:r>
            <a:r>
              <a:rPr lang="en-US" sz="1200" dirty="0">
                <a:solidFill>
                  <a:schemeClr val="tx2"/>
                </a:solidFill>
              </a:rPr>
              <a:t>. It collects the transactions generated by the clients and not yet validated.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Database </a:t>
            </a:r>
            <a:r>
              <a:rPr lang="en-US" sz="1200" b="1" dirty="0">
                <a:solidFill>
                  <a:schemeClr val="tx2"/>
                </a:solidFill>
              </a:rPr>
              <a:t>C</a:t>
            </a:r>
            <a:r>
              <a:rPr lang="en-US" sz="1200" dirty="0">
                <a:solidFill>
                  <a:schemeClr val="tx2"/>
                </a:solidFill>
              </a:rPr>
              <a:t>, also known as </a:t>
            </a:r>
            <a:r>
              <a:rPr lang="en-US" sz="1200" b="1" dirty="0">
                <a:solidFill>
                  <a:schemeClr val="tx2"/>
                </a:solidFill>
              </a:rPr>
              <a:t>blockchain</a:t>
            </a:r>
            <a:r>
              <a:rPr lang="en-US" sz="1200" dirty="0">
                <a:solidFill>
                  <a:schemeClr val="tx2"/>
                </a:solidFill>
              </a:rPr>
              <a:t>. It contains valid and invalid transactions, grouped into blocks logically linked to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200" dirty="0">
              <a:solidFill>
                <a:schemeClr val="tx2"/>
              </a:solidFill>
            </a:endParaRPr>
          </a:p>
          <a:p>
            <a:r>
              <a:rPr lang="en-US" sz="1200" dirty="0">
                <a:solidFill>
                  <a:schemeClr val="tx2"/>
                </a:solidFill>
              </a:rPr>
              <a:t>For this reason, the third block (block 3 ) contains a set transactions that refer to block 2 as the previous block of the chain. After the transactions have been inserted in valid blocks, they are removed from the backlog.</a:t>
            </a:r>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17</a:t>
            </a:fld>
            <a:endParaRPr lang="it-IT"/>
          </a:p>
        </p:txBody>
      </p:sp>
    </p:spTree>
    <p:extLst>
      <p:ext uri="{BB962C8B-B14F-4D97-AF65-F5344CB8AC3E}">
        <p14:creationId xmlns:p14="http://schemas.microsoft.com/office/powerpoint/2010/main" val="3544828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1" dirty="0" err="1"/>
              <a:t>Sequential</a:t>
            </a:r>
            <a:r>
              <a:rPr lang="it-IT" dirty="0"/>
              <a:t> : </a:t>
            </a:r>
            <a:r>
              <a:rPr lang="en-US" i="0" u="sng" kern="1200" dirty="0">
                <a:solidFill>
                  <a:srgbClr val="FF0000"/>
                </a:solidFill>
                <a:latin typeface="+mn-lt"/>
                <a:ea typeface="+mn-ea"/>
                <a:cs typeface="+mn-cs"/>
              </a:rPr>
              <a:t>All Transaction are processed sequentially</a:t>
            </a:r>
            <a:r>
              <a:rPr lang="en-US" kern="1200" dirty="0">
                <a:solidFill>
                  <a:schemeClr val="tx2"/>
                </a:solidFill>
                <a:latin typeface="+mn-lt"/>
                <a:ea typeface="+mn-ea"/>
                <a:cs typeface="+mn-cs"/>
              </a:rPr>
              <a:t>.</a:t>
            </a:r>
            <a:r>
              <a:rPr lang="en-US" sz="1200" dirty="0">
                <a:solidFill>
                  <a:schemeClr val="tx2"/>
                </a:solidFill>
              </a:rPr>
              <a:t> Unlike with ACID transaction there is no parallel processing of transaction in the SALT model. However, just like the isolation property in ACID, all transaction in sequential order</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err="1"/>
              <a:t>Agreed</a:t>
            </a:r>
            <a:r>
              <a:rPr lang="it-IT" sz="1200" b="1" dirty="0"/>
              <a:t>-on : </a:t>
            </a:r>
            <a:r>
              <a:rPr lang="en-US" u="sng" kern="1200" dirty="0">
                <a:solidFill>
                  <a:schemeClr val="tx2"/>
                </a:solidFill>
                <a:latin typeface="+mn-lt"/>
                <a:ea typeface="+mn-ea"/>
                <a:cs typeface="+mn-cs"/>
              </a:rPr>
              <a:t>A Transaction is accepted when the majority of the network agrees on its valid</a:t>
            </a:r>
            <a:r>
              <a:rPr lang="en-US" kern="1200" dirty="0">
                <a:solidFill>
                  <a:schemeClr val="tx2"/>
                </a:solidFill>
                <a:latin typeface="+mn-lt"/>
                <a:ea typeface="+mn-ea"/>
                <a:cs typeface="+mn-cs"/>
              </a:rPr>
              <a:t>. </a:t>
            </a:r>
            <a:r>
              <a:rPr lang="en-US" sz="1200" dirty="0">
                <a:solidFill>
                  <a:schemeClr val="tx2"/>
                </a:solidFill>
              </a:rPr>
              <a:t>Community consensus </a:t>
            </a:r>
            <a:r>
              <a:rPr lang="en-US" sz="1200" dirty="0" err="1">
                <a:solidFill>
                  <a:schemeClr val="tx2"/>
                </a:solidFill>
              </a:rPr>
              <a:t>determinies</a:t>
            </a:r>
            <a:r>
              <a:rPr lang="en-US" sz="1200" dirty="0">
                <a:solidFill>
                  <a:schemeClr val="tx2"/>
                </a:solidFill>
              </a:rPr>
              <a:t> the system state, unlike in </a:t>
            </a:r>
            <a:r>
              <a:rPr lang="en-US" sz="1200" dirty="0" err="1">
                <a:solidFill>
                  <a:schemeClr val="tx2"/>
                </a:solidFill>
              </a:rPr>
              <a:t>ACID,where</a:t>
            </a:r>
            <a:r>
              <a:rPr lang="en-US" sz="1200" dirty="0">
                <a:solidFill>
                  <a:schemeClr val="tx2"/>
                </a:solidFill>
              </a:rPr>
              <a:t> it is solely controlled by a central authority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u="none" kern="1200" dirty="0">
                <a:solidFill>
                  <a:schemeClr val="tx2"/>
                </a:solidFill>
                <a:latin typeface="+mn-lt"/>
                <a:ea typeface="+mn-ea"/>
                <a:cs typeface="+mn-cs"/>
              </a:rPr>
              <a:t>Ledger : </a:t>
            </a:r>
            <a:r>
              <a:rPr lang="en-US" u="sng" kern="1200" dirty="0">
                <a:solidFill>
                  <a:schemeClr val="tx2"/>
                </a:solidFill>
                <a:latin typeface="+mn-lt"/>
                <a:ea typeface="+mn-ea"/>
                <a:cs typeface="+mn-cs"/>
              </a:rPr>
              <a:t>All </a:t>
            </a:r>
            <a:r>
              <a:rPr lang="en-US" b="0" u="sng" kern="1200" dirty="0">
                <a:solidFill>
                  <a:schemeClr val="tx2"/>
                </a:solidFill>
                <a:latin typeface="+mn-lt"/>
                <a:ea typeface="+mn-ea"/>
                <a:cs typeface="+mn-cs"/>
              </a:rPr>
              <a:t>agreed-on</a:t>
            </a:r>
            <a:r>
              <a:rPr lang="en-US" u="sng" kern="1200" dirty="0">
                <a:solidFill>
                  <a:schemeClr val="tx2"/>
                </a:solidFill>
                <a:latin typeface="+mn-lt"/>
                <a:ea typeface="+mn-ea"/>
                <a:cs typeface="+mn-cs"/>
              </a:rPr>
              <a:t> Transaction are added to an append-only transaction ledger and cannot be revoked. </a:t>
            </a:r>
            <a:r>
              <a:rPr lang="en-US" sz="1200" dirty="0">
                <a:solidFill>
                  <a:schemeClr val="tx2"/>
                </a:solidFill>
              </a:rPr>
              <a:t>State changes cannot be undone. This property is a bit weaker than the durability in ACID</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err="1"/>
              <a:t>Tamper-resistant</a:t>
            </a:r>
            <a:r>
              <a:rPr lang="it-IT" sz="1200" dirty="0"/>
              <a:t> :  </a:t>
            </a:r>
            <a:r>
              <a:rPr lang="en-US" u="sng" kern="1200" dirty="0">
                <a:solidFill>
                  <a:schemeClr val="tx2"/>
                </a:solidFill>
                <a:latin typeface="+mn-lt"/>
                <a:ea typeface="+mn-ea"/>
                <a:cs typeface="+mn-cs"/>
              </a:rPr>
              <a:t>A Transaction cannot be manipulated or censored. </a:t>
            </a:r>
            <a:r>
              <a:rPr lang="en-US" sz="1200" dirty="0">
                <a:solidFill>
                  <a:schemeClr val="tx2"/>
                </a:solidFill>
              </a:rPr>
              <a:t>Unlike the ACID there is no central access management so there are no privileged users which could alter or block pending transactions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kern="1200" dirty="0">
              <a:solidFill>
                <a:schemeClr val="tx2"/>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kern="1200" dirty="0">
              <a:solidFill>
                <a:schemeClr val="tx2"/>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2"/>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kern="1200" dirty="0">
              <a:solidFill>
                <a:schemeClr val="tx2"/>
              </a:solidFill>
              <a:latin typeface="+mn-lt"/>
              <a:ea typeface="+mn-ea"/>
              <a:cs typeface="+mn-cs"/>
            </a:endParaRPr>
          </a:p>
          <a:p>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18</a:t>
            </a:fld>
            <a:endParaRPr lang="it-IT"/>
          </a:p>
        </p:txBody>
      </p:sp>
    </p:spTree>
    <p:extLst>
      <p:ext uri="{BB962C8B-B14F-4D97-AF65-F5344CB8AC3E}">
        <p14:creationId xmlns:p14="http://schemas.microsoft.com/office/powerpoint/2010/main" val="2263033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6171E93-DB83-4AA2-8425-520604BC3DAC}" type="slidenum">
              <a:rPr lang="it-IT" smtClean="0"/>
              <a:t>19</a:t>
            </a:fld>
            <a:endParaRPr lang="it-IT"/>
          </a:p>
        </p:txBody>
      </p:sp>
    </p:spTree>
    <p:extLst>
      <p:ext uri="{BB962C8B-B14F-4D97-AF65-F5344CB8AC3E}">
        <p14:creationId xmlns:p14="http://schemas.microsoft.com/office/powerpoint/2010/main" val="2653477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31385F-0A16-0EBF-1336-4E9A0068957E}"/>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202449E8-DECF-9D3F-8377-6F2C2B44A9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1CF505B6-40B1-E5D9-2418-BF1D5401C5AE}"/>
              </a:ext>
            </a:extLst>
          </p:cNvPr>
          <p:cNvSpPr>
            <a:spLocks noGrp="1"/>
          </p:cNvSpPr>
          <p:nvPr>
            <p:ph type="dt" sz="half" idx="10"/>
          </p:nvPr>
        </p:nvSpPr>
        <p:spPr/>
        <p:txBody>
          <a:bodyPr/>
          <a:lstStyle/>
          <a:p>
            <a:fld id="{E9EC7111-F25D-4A9B-BD98-7D332960FFDD}" type="datetimeFigureOut">
              <a:rPr lang="it-IT" smtClean="0"/>
              <a:t>19/03/2023</a:t>
            </a:fld>
            <a:endParaRPr lang="it-IT"/>
          </a:p>
        </p:txBody>
      </p:sp>
      <p:sp>
        <p:nvSpPr>
          <p:cNvPr id="5" name="Segnaposto piè di pagina 4">
            <a:extLst>
              <a:ext uri="{FF2B5EF4-FFF2-40B4-BE49-F238E27FC236}">
                <a16:creationId xmlns:a16="http://schemas.microsoft.com/office/drawing/2014/main" id="{8FB43DD9-A401-B987-9249-51B3E17A589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7A7E0E0-A7D1-5F7B-4360-914681300E6F}"/>
              </a:ext>
            </a:extLst>
          </p:cNvPr>
          <p:cNvSpPr>
            <a:spLocks noGrp="1"/>
          </p:cNvSpPr>
          <p:nvPr>
            <p:ph type="sldNum" sz="quarter" idx="12"/>
          </p:nvPr>
        </p:nvSpPr>
        <p:spPr/>
        <p:txBody>
          <a:bodyPr/>
          <a:lstStyle/>
          <a:p>
            <a:fld id="{10252183-A09C-480D-8082-878EE936354A}" type="slidenum">
              <a:rPr lang="it-IT" smtClean="0"/>
              <a:t>‹N›</a:t>
            </a:fld>
            <a:endParaRPr lang="it-IT"/>
          </a:p>
        </p:txBody>
      </p:sp>
    </p:spTree>
    <p:extLst>
      <p:ext uri="{BB962C8B-B14F-4D97-AF65-F5344CB8AC3E}">
        <p14:creationId xmlns:p14="http://schemas.microsoft.com/office/powerpoint/2010/main" val="3962465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F69B6D-1A55-B4EA-0EF5-E24074E96FF4}"/>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1A38AAB-AAE4-E1EA-6980-9C38B239A16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EB35FF2-CBE9-C414-8FA6-7B1560727623}"/>
              </a:ext>
            </a:extLst>
          </p:cNvPr>
          <p:cNvSpPr>
            <a:spLocks noGrp="1"/>
          </p:cNvSpPr>
          <p:nvPr>
            <p:ph type="dt" sz="half" idx="10"/>
          </p:nvPr>
        </p:nvSpPr>
        <p:spPr/>
        <p:txBody>
          <a:bodyPr/>
          <a:lstStyle/>
          <a:p>
            <a:fld id="{E9EC7111-F25D-4A9B-BD98-7D332960FFDD}" type="datetimeFigureOut">
              <a:rPr lang="it-IT" smtClean="0"/>
              <a:t>19/03/2023</a:t>
            </a:fld>
            <a:endParaRPr lang="it-IT"/>
          </a:p>
        </p:txBody>
      </p:sp>
      <p:sp>
        <p:nvSpPr>
          <p:cNvPr id="5" name="Segnaposto piè di pagina 4">
            <a:extLst>
              <a:ext uri="{FF2B5EF4-FFF2-40B4-BE49-F238E27FC236}">
                <a16:creationId xmlns:a16="http://schemas.microsoft.com/office/drawing/2014/main" id="{189E3526-93B3-C5EE-EA69-CAFEA42D7BA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757BDDC-3531-9A93-1BE5-F397FC4EE36D}"/>
              </a:ext>
            </a:extLst>
          </p:cNvPr>
          <p:cNvSpPr>
            <a:spLocks noGrp="1"/>
          </p:cNvSpPr>
          <p:nvPr>
            <p:ph type="sldNum" sz="quarter" idx="12"/>
          </p:nvPr>
        </p:nvSpPr>
        <p:spPr/>
        <p:txBody>
          <a:bodyPr/>
          <a:lstStyle/>
          <a:p>
            <a:fld id="{10252183-A09C-480D-8082-878EE936354A}" type="slidenum">
              <a:rPr lang="it-IT" smtClean="0"/>
              <a:t>‹N›</a:t>
            </a:fld>
            <a:endParaRPr lang="it-IT"/>
          </a:p>
        </p:txBody>
      </p:sp>
    </p:spTree>
    <p:extLst>
      <p:ext uri="{BB962C8B-B14F-4D97-AF65-F5344CB8AC3E}">
        <p14:creationId xmlns:p14="http://schemas.microsoft.com/office/powerpoint/2010/main" val="2907954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B035C69-1754-76FC-ED3D-E7F78F5EF53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C8450F9-67A5-8421-0C6B-49B1318C902F}"/>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4CA5424-7ABD-EFEF-3DBF-D1A5FD21620A}"/>
              </a:ext>
            </a:extLst>
          </p:cNvPr>
          <p:cNvSpPr>
            <a:spLocks noGrp="1"/>
          </p:cNvSpPr>
          <p:nvPr>
            <p:ph type="dt" sz="half" idx="10"/>
          </p:nvPr>
        </p:nvSpPr>
        <p:spPr/>
        <p:txBody>
          <a:bodyPr/>
          <a:lstStyle/>
          <a:p>
            <a:fld id="{E9EC7111-F25D-4A9B-BD98-7D332960FFDD}" type="datetimeFigureOut">
              <a:rPr lang="it-IT" smtClean="0"/>
              <a:t>19/03/2023</a:t>
            </a:fld>
            <a:endParaRPr lang="it-IT"/>
          </a:p>
        </p:txBody>
      </p:sp>
      <p:sp>
        <p:nvSpPr>
          <p:cNvPr id="5" name="Segnaposto piè di pagina 4">
            <a:extLst>
              <a:ext uri="{FF2B5EF4-FFF2-40B4-BE49-F238E27FC236}">
                <a16:creationId xmlns:a16="http://schemas.microsoft.com/office/drawing/2014/main" id="{9354B2F2-1695-F598-386D-08249B9BD20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81C6F82-04D5-1AC8-BFED-AFAD490B64C5}"/>
              </a:ext>
            </a:extLst>
          </p:cNvPr>
          <p:cNvSpPr>
            <a:spLocks noGrp="1"/>
          </p:cNvSpPr>
          <p:nvPr>
            <p:ph type="sldNum" sz="quarter" idx="12"/>
          </p:nvPr>
        </p:nvSpPr>
        <p:spPr/>
        <p:txBody>
          <a:bodyPr/>
          <a:lstStyle/>
          <a:p>
            <a:fld id="{10252183-A09C-480D-8082-878EE936354A}" type="slidenum">
              <a:rPr lang="it-IT" smtClean="0"/>
              <a:t>‹N›</a:t>
            </a:fld>
            <a:endParaRPr lang="it-IT"/>
          </a:p>
        </p:txBody>
      </p:sp>
    </p:spTree>
    <p:extLst>
      <p:ext uri="{BB962C8B-B14F-4D97-AF65-F5344CB8AC3E}">
        <p14:creationId xmlns:p14="http://schemas.microsoft.com/office/powerpoint/2010/main" val="985256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2C10D4-CFC2-3126-E0EB-6DBF3EB33B1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FC01CC1-98A3-B76B-9A10-F539ECFB68D8}"/>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5389E73-CD57-6628-B209-27B41C7F7CE6}"/>
              </a:ext>
            </a:extLst>
          </p:cNvPr>
          <p:cNvSpPr>
            <a:spLocks noGrp="1"/>
          </p:cNvSpPr>
          <p:nvPr>
            <p:ph type="dt" sz="half" idx="10"/>
          </p:nvPr>
        </p:nvSpPr>
        <p:spPr/>
        <p:txBody>
          <a:bodyPr/>
          <a:lstStyle/>
          <a:p>
            <a:fld id="{E9EC7111-F25D-4A9B-BD98-7D332960FFDD}" type="datetimeFigureOut">
              <a:rPr lang="it-IT" smtClean="0"/>
              <a:t>19/03/2023</a:t>
            </a:fld>
            <a:endParaRPr lang="it-IT"/>
          </a:p>
        </p:txBody>
      </p:sp>
      <p:sp>
        <p:nvSpPr>
          <p:cNvPr id="5" name="Segnaposto piè di pagina 4">
            <a:extLst>
              <a:ext uri="{FF2B5EF4-FFF2-40B4-BE49-F238E27FC236}">
                <a16:creationId xmlns:a16="http://schemas.microsoft.com/office/drawing/2014/main" id="{BCEB1B69-08A1-1CCE-E55A-013DC74F4F1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2A63CDE-5135-A55F-11AD-F1EC20AE09A3}"/>
              </a:ext>
            </a:extLst>
          </p:cNvPr>
          <p:cNvSpPr>
            <a:spLocks noGrp="1"/>
          </p:cNvSpPr>
          <p:nvPr>
            <p:ph type="sldNum" sz="quarter" idx="12"/>
          </p:nvPr>
        </p:nvSpPr>
        <p:spPr/>
        <p:txBody>
          <a:bodyPr/>
          <a:lstStyle/>
          <a:p>
            <a:fld id="{10252183-A09C-480D-8082-878EE936354A}" type="slidenum">
              <a:rPr lang="it-IT" smtClean="0"/>
              <a:t>‹N›</a:t>
            </a:fld>
            <a:endParaRPr lang="it-IT"/>
          </a:p>
        </p:txBody>
      </p:sp>
    </p:spTree>
    <p:extLst>
      <p:ext uri="{BB962C8B-B14F-4D97-AF65-F5344CB8AC3E}">
        <p14:creationId xmlns:p14="http://schemas.microsoft.com/office/powerpoint/2010/main" val="2844611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F89265-4AD4-A269-3CDE-05E36439353A}"/>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2CFAE2CB-5F34-AEED-F50A-1F26BBD684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8629DC7-2B3A-E8D2-55F4-3974371B1DA9}"/>
              </a:ext>
            </a:extLst>
          </p:cNvPr>
          <p:cNvSpPr>
            <a:spLocks noGrp="1"/>
          </p:cNvSpPr>
          <p:nvPr>
            <p:ph type="dt" sz="half" idx="10"/>
          </p:nvPr>
        </p:nvSpPr>
        <p:spPr/>
        <p:txBody>
          <a:bodyPr/>
          <a:lstStyle/>
          <a:p>
            <a:fld id="{E9EC7111-F25D-4A9B-BD98-7D332960FFDD}" type="datetimeFigureOut">
              <a:rPr lang="it-IT" smtClean="0"/>
              <a:t>19/03/2023</a:t>
            </a:fld>
            <a:endParaRPr lang="it-IT"/>
          </a:p>
        </p:txBody>
      </p:sp>
      <p:sp>
        <p:nvSpPr>
          <p:cNvPr id="5" name="Segnaposto piè di pagina 4">
            <a:extLst>
              <a:ext uri="{FF2B5EF4-FFF2-40B4-BE49-F238E27FC236}">
                <a16:creationId xmlns:a16="http://schemas.microsoft.com/office/drawing/2014/main" id="{685221A3-2C7C-4137-E1DE-DE05F26A6D5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9E54383-1459-36D1-BF95-4A60077B5B00}"/>
              </a:ext>
            </a:extLst>
          </p:cNvPr>
          <p:cNvSpPr>
            <a:spLocks noGrp="1"/>
          </p:cNvSpPr>
          <p:nvPr>
            <p:ph type="sldNum" sz="quarter" idx="12"/>
          </p:nvPr>
        </p:nvSpPr>
        <p:spPr/>
        <p:txBody>
          <a:bodyPr/>
          <a:lstStyle/>
          <a:p>
            <a:fld id="{10252183-A09C-480D-8082-878EE936354A}" type="slidenum">
              <a:rPr lang="it-IT" smtClean="0"/>
              <a:t>‹N›</a:t>
            </a:fld>
            <a:endParaRPr lang="it-IT"/>
          </a:p>
        </p:txBody>
      </p:sp>
    </p:spTree>
    <p:extLst>
      <p:ext uri="{BB962C8B-B14F-4D97-AF65-F5344CB8AC3E}">
        <p14:creationId xmlns:p14="http://schemas.microsoft.com/office/powerpoint/2010/main" val="2724724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9120A4-6B0D-D261-18AD-8C387B1B99F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5D8F474-1446-6EE2-EBE4-3F71958F3F0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ECC6962-F3B0-A043-B955-7427C8938814}"/>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ACF6A63-7496-0E11-3017-AB28D21B7455}"/>
              </a:ext>
            </a:extLst>
          </p:cNvPr>
          <p:cNvSpPr>
            <a:spLocks noGrp="1"/>
          </p:cNvSpPr>
          <p:nvPr>
            <p:ph type="dt" sz="half" idx="10"/>
          </p:nvPr>
        </p:nvSpPr>
        <p:spPr/>
        <p:txBody>
          <a:bodyPr/>
          <a:lstStyle/>
          <a:p>
            <a:fld id="{E9EC7111-F25D-4A9B-BD98-7D332960FFDD}" type="datetimeFigureOut">
              <a:rPr lang="it-IT" smtClean="0"/>
              <a:t>19/03/2023</a:t>
            </a:fld>
            <a:endParaRPr lang="it-IT"/>
          </a:p>
        </p:txBody>
      </p:sp>
      <p:sp>
        <p:nvSpPr>
          <p:cNvPr id="6" name="Segnaposto piè di pagina 5">
            <a:extLst>
              <a:ext uri="{FF2B5EF4-FFF2-40B4-BE49-F238E27FC236}">
                <a16:creationId xmlns:a16="http://schemas.microsoft.com/office/drawing/2014/main" id="{DAF76A71-E08B-D7F4-9A47-C2F75DFD2F1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79A6A01-BF5F-02B1-7CC2-76E2D7A7BC3D}"/>
              </a:ext>
            </a:extLst>
          </p:cNvPr>
          <p:cNvSpPr>
            <a:spLocks noGrp="1"/>
          </p:cNvSpPr>
          <p:nvPr>
            <p:ph type="sldNum" sz="quarter" idx="12"/>
          </p:nvPr>
        </p:nvSpPr>
        <p:spPr/>
        <p:txBody>
          <a:bodyPr/>
          <a:lstStyle/>
          <a:p>
            <a:fld id="{10252183-A09C-480D-8082-878EE936354A}" type="slidenum">
              <a:rPr lang="it-IT" smtClean="0"/>
              <a:t>‹N›</a:t>
            </a:fld>
            <a:endParaRPr lang="it-IT"/>
          </a:p>
        </p:txBody>
      </p:sp>
    </p:spTree>
    <p:extLst>
      <p:ext uri="{BB962C8B-B14F-4D97-AF65-F5344CB8AC3E}">
        <p14:creationId xmlns:p14="http://schemas.microsoft.com/office/powerpoint/2010/main" val="2650777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02869E-56CF-DF58-0EBC-B25BCEEFB34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C9926DB-B5E0-FD65-A056-116D60DB69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2C4E5F9B-DDBB-F5C0-9582-45DE907DB876}"/>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67A7973-E233-50E0-8A31-FE56BA5767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F676808C-6B2F-0BD2-F09D-45F0134AB7A9}"/>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E546924-13D6-6CC6-89AD-F73F66D1D2B6}"/>
              </a:ext>
            </a:extLst>
          </p:cNvPr>
          <p:cNvSpPr>
            <a:spLocks noGrp="1"/>
          </p:cNvSpPr>
          <p:nvPr>
            <p:ph type="dt" sz="half" idx="10"/>
          </p:nvPr>
        </p:nvSpPr>
        <p:spPr/>
        <p:txBody>
          <a:bodyPr/>
          <a:lstStyle/>
          <a:p>
            <a:fld id="{E9EC7111-F25D-4A9B-BD98-7D332960FFDD}" type="datetimeFigureOut">
              <a:rPr lang="it-IT" smtClean="0"/>
              <a:t>19/03/2023</a:t>
            </a:fld>
            <a:endParaRPr lang="it-IT"/>
          </a:p>
        </p:txBody>
      </p:sp>
      <p:sp>
        <p:nvSpPr>
          <p:cNvPr id="8" name="Segnaposto piè di pagina 7">
            <a:extLst>
              <a:ext uri="{FF2B5EF4-FFF2-40B4-BE49-F238E27FC236}">
                <a16:creationId xmlns:a16="http://schemas.microsoft.com/office/drawing/2014/main" id="{89821939-3FF5-8DFD-D98D-6F265672BDA1}"/>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BC744206-84C9-4464-269D-6959393D3944}"/>
              </a:ext>
            </a:extLst>
          </p:cNvPr>
          <p:cNvSpPr>
            <a:spLocks noGrp="1"/>
          </p:cNvSpPr>
          <p:nvPr>
            <p:ph type="sldNum" sz="quarter" idx="12"/>
          </p:nvPr>
        </p:nvSpPr>
        <p:spPr/>
        <p:txBody>
          <a:bodyPr/>
          <a:lstStyle/>
          <a:p>
            <a:fld id="{10252183-A09C-480D-8082-878EE936354A}" type="slidenum">
              <a:rPr lang="it-IT" smtClean="0"/>
              <a:t>‹N›</a:t>
            </a:fld>
            <a:endParaRPr lang="it-IT"/>
          </a:p>
        </p:txBody>
      </p:sp>
    </p:spTree>
    <p:extLst>
      <p:ext uri="{BB962C8B-B14F-4D97-AF65-F5344CB8AC3E}">
        <p14:creationId xmlns:p14="http://schemas.microsoft.com/office/powerpoint/2010/main" val="3100838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4807E6-549F-E5B3-FA65-E8DC067D312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A6E9D68A-8D3B-093B-D06F-6562F2E8D8CB}"/>
              </a:ext>
            </a:extLst>
          </p:cNvPr>
          <p:cNvSpPr>
            <a:spLocks noGrp="1"/>
          </p:cNvSpPr>
          <p:nvPr>
            <p:ph type="dt" sz="half" idx="10"/>
          </p:nvPr>
        </p:nvSpPr>
        <p:spPr/>
        <p:txBody>
          <a:bodyPr/>
          <a:lstStyle/>
          <a:p>
            <a:fld id="{E9EC7111-F25D-4A9B-BD98-7D332960FFDD}" type="datetimeFigureOut">
              <a:rPr lang="it-IT" smtClean="0"/>
              <a:t>19/03/2023</a:t>
            </a:fld>
            <a:endParaRPr lang="it-IT"/>
          </a:p>
        </p:txBody>
      </p:sp>
      <p:sp>
        <p:nvSpPr>
          <p:cNvPr id="4" name="Segnaposto piè di pagina 3">
            <a:extLst>
              <a:ext uri="{FF2B5EF4-FFF2-40B4-BE49-F238E27FC236}">
                <a16:creationId xmlns:a16="http://schemas.microsoft.com/office/drawing/2014/main" id="{A2601BE7-54FB-61DB-48C7-F9B196A64A5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27E69CBF-BA40-DBFA-E4EB-860C4DB8B3B3}"/>
              </a:ext>
            </a:extLst>
          </p:cNvPr>
          <p:cNvSpPr>
            <a:spLocks noGrp="1"/>
          </p:cNvSpPr>
          <p:nvPr>
            <p:ph type="sldNum" sz="quarter" idx="12"/>
          </p:nvPr>
        </p:nvSpPr>
        <p:spPr/>
        <p:txBody>
          <a:bodyPr/>
          <a:lstStyle/>
          <a:p>
            <a:fld id="{10252183-A09C-480D-8082-878EE936354A}" type="slidenum">
              <a:rPr lang="it-IT" smtClean="0"/>
              <a:t>‹N›</a:t>
            </a:fld>
            <a:endParaRPr lang="it-IT"/>
          </a:p>
        </p:txBody>
      </p:sp>
    </p:spTree>
    <p:extLst>
      <p:ext uri="{BB962C8B-B14F-4D97-AF65-F5344CB8AC3E}">
        <p14:creationId xmlns:p14="http://schemas.microsoft.com/office/powerpoint/2010/main" val="1941527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8A39887-B702-797B-A04E-45C12DFAE969}"/>
              </a:ext>
            </a:extLst>
          </p:cNvPr>
          <p:cNvSpPr>
            <a:spLocks noGrp="1"/>
          </p:cNvSpPr>
          <p:nvPr>
            <p:ph type="dt" sz="half" idx="10"/>
          </p:nvPr>
        </p:nvSpPr>
        <p:spPr/>
        <p:txBody>
          <a:bodyPr/>
          <a:lstStyle/>
          <a:p>
            <a:fld id="{E9EC7111-F25D-4A9B-BD98-7D332960FFDD}" type="datetimeFigureOut">
              <a:rPr lang="it-IT" smtClean="0"/>
              <a:t>19/03/2023</a:t>
            </a:fld>
            <a:endParaRPr lang="it-IT"/>
          </a:p>
        </p:txBody>
      </p:sp>
      <p:sp>
        <p:nvSpPr>
          <p:cNvPr id="3" name="Segnaposto piè di pagina 2">
            <a:extLst>
              <a:ext uri="{FF2B5EF4-FFF2-40B4-BE49-F238E27FC236}">
                <a16:creationId xmlns:a16="http://schemas.microsoft.com/office/drawing/2014/main" id="{0ECF1467-BE3D-5CEF-D1B8-5FAD24D354C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6AEDCE1-F974-A4B9-442B-DAF9CC480D45}"/>
              </a:ext>
            </a:extLst>
          </p:cNvPr>
          <p:cNvSpPr>
            <a:spLocks noGrp="1"/>
          </p:cNvSpPr>
          <p:nvPr>
            <p:ph type="sldNum" sz="quarter" idx="12"/>
          </p:nvPr>
        </p:nvSpPr>
        <p:spPr/>
        <p:txBody>
          <a:bodyPr/>
          <a:lstStyle/>
          <a:p>
            <a:fld id="{10252183-A09C-480D-8082-878EE936354A}" type="slidenum">
              <a:rPr lang="it-IT" smtClean="0"/>
              <a:t>‹N›</a:t>
            </a:fld>
            <a:endParaRPr lang="it-IT"/>
          </a:p>
        </p:txBody>
      </p:sp>
    </p:spTree>
    <p:extLst>
      <p:ext uri="{BB962C8B-B14F-4D97-AF65-F5344CB8AC3E}">
        <p14:creationId xmlns:p14="http://schemas.microsoft.com/office/powerpoint/2010/main" val="2729205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BDB5EE-6F5C-A2C8-D412-FE9D9C562CF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B09DC80-B2D8-885D-87C6-8286590638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0CF65D1B-BF8A-5D16-2D0F-7D4420785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5D2A421-7AED-950E-C9A6-563CA13DAA7C}"/>
              </a:ext>
            </a:extLst>
          </p:cNvPr>
          <p:cNvSpPr>
            <a:spLocks noGrp="1"/>
          </p:cNvSpPr>
          <p:nvPr>
            <p:ph type="dt" sz="half" idx="10"/>
          </p:nvPr>
        </p:nvSpPr>
        <p:spPr/>
        <p:txBody>
          <a:bodyPr/>
          <a:lstStyle/>
          <a:p>
            <a:fld id="{E9EC7111-F25D-4A9B-BD98-7D332960FFDD}" type="datetimeFigureOut">
              <a:rPr lang="it-IT" smtClean="0"/>
              <a:t>19/03/2023</a:t>
            </a:fld>
            <a:endParaRPr lang="it-IT"/>
          </a:p>
        </p:txBody>
      </p:sp>
      <p:sp>
        <p:nvSpPr>
          <p:cNvPr id="6" name="Segnaposto piè di pagina 5">
            <a:extLst>
              <a:ext uri="{FF2B5EF4-FFF2-40B4-BE49-F238E27FC236}">
                <a16:creationId xmlns:a16="http://schemas.microsoft.com/office/drawing/2014/main" id="{EFDF7D65-21F5-3ED9-3C56-27829188EF1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A52D9CC-D0DB-BAC9-0376-29485360B72E}"/>
              </a:ext>
            </a:extLst>
          </p:cNvPr>
          <p:cNvSpPr>
            <a:spLocks noGrp="1"/>
          </p:cNvSpPr>
          <p:nvPr>
            <p:ph type="sldNum" sz="quarter" idx="12"/>
          </p:nvPr>
        </p:nvSpPr>
        <p:spPr/>
        <p:txBody>
          <a:bodyPr/>
          <a:lstStyle/>
          <a:p>
            <a:fld id="{10252183-A09C-480D-8082-878EE936354A}" type="slidenum">
              <a:rPr lang="it-IT" smtClean="0"/>
              <a:t>‹N›</a:t>
            </a:fld>
            <a:endParaRPr lang="it-IT"/>
          </a:p>
        </p:txBody>
      </p:sp>
    </p:spTree>
    <p:extLst>
      <p:ext uri="{BB962C8B-B14F-4D97-AF65-F5344CB8AC3E}">
        <p14:creationId xmlns:p14="http://schemas.microsoft.com/office/powerpoint/2010/main" val="3461962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253891-1A31-AAC0-BB45-4358035987A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C6D8C52-A901-4795-19FF-95825CD5AF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663456B-2991-25F0-8CDF-2560645DB5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F901A66-B931-1601-CD71-FFE8BF903C40}"/>
              </a:ext>
            </a:extLst>
          </p:cNvPr>
          <p:cNvSpPr>
            <a:spLocks noGrp="1"/>
          </p:cNvSpPr>
          <p:nvPr>
            <p:ph type="dt" sz="half" idx="10"/>
          </p:nvPr>
        </p:nvSpPr>
        <p:spPr/>
        <p:txBody>
          <a:bodyPr/>
          <a:lstStyle/>
          <a:p>
            <a:fld id="{E9EC7111-F25D-4A9B-BD98-7D332960FFDD}" type="datetimeFigureOut">
              <a:rPr lang="it-IT" smtClean="0"/>
              <a:t>19/03/2023</a:t>
            </a:fld>
            <a:endParaRPr lang="it-IT"/>
          </a:p>
        </p:txBody>
      </p:sp>
      <p:sp>
        <p:nvSpPr>
          <p:cNvPr id="6" name="Segnaposto piè di pagina 5">
            <a:extLst>
              <a:ext uri="{FF2B5EF4-FFF2-40B4-BE49-F238E27FC236}">
                <a16:creationId xmlns:a16="http://schemas.microsoft.com/office/drawing/2014/main" id="{AE3C2685-9801-77BA-82C3-BE8AC38874B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A15DE69-BB27-074E-DFEE-B91915EEB0B7}"/>
              </a:ext>
            </a:extLst>
          </p:cNvPr>
          <p:cNvSpPr>
            <a:spLocks noGrp="1"/>
          </p:cNvSpPr>
          <p:nvPr>
            <p:ph type="sldNum" sz="quarter" idx="12"/>
          </p:nvPr>
        </p:nvSpPr>
        <p:spPr/>
        <p:txBody>
          <a:bodyPr/>
          <a:lstStyle/>
          <a:p>
            <a:fld id="{10252183-A09C-480D-8082-878EE936354A}" type="slidenum">
              <a:rPr lang="it-IT" smtClean="0"/>
              <a:t>‹N›</a:t>
            </a:fld>
            <a:endParaRPr lang="it-IT"/>
          </a:p>
        </p:txBody>
      </p:sp>
    </p:spTree>
    <p:extLst>
      <p:ext uri="{BB962C8B-B14F-4D97-AF65-F5344CB8AC3E}">
        <p14:creationId xmlns:p14="http://schemas.microsoft.com/office/powerpoint/2010/main" val="606353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C09B01D-408E-3D13-608D-A7E08ABEB1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5B47F92-BCF1-036B-78CC-CD6BF0359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656C98B-F27E-0007-9796-A64AD04B36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EC7111-F25D-4A9B-BD98-7D332960FFDD}" type="datetimeFigureOut">
              <a:rPr lang="it-IT" smtClean="0"/>
              <a:t>19/03/2023</a:t>
            </a:fld>
            <a:endParaRPr lang="it-IT"/>
          </a:p>
        </p:txBody>
      </p:sp>
      <p:sp>
        <p:nvSpPr>
          <p:cNvPr id="5" name="Segnaposto piè di pagina 4">
            <a:extLst>
              <a:ext uri="{FF2B5EF4-FFF2-40B4-BE49-F238E27FC236}">
                <a16:creationId xmlns:a16="http://schemas.microsoft.com/office/drawing/2014/main" id="{C3E6C625-24A7-BCB2-1F4E-F2B34BB661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5659B92E-56E1-390B-CAE3-94E7E84A72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252183-A09C-480D-8082-878EE936354A}" type="slidenum">
              <a:rPr lang="it-IT" smtClean="0"/>
              <a:t>‹N›</a:t>
            </a:fld>
            <a:endParaRPr lang="it-IT"/>
          </a:p>
        </p:txBody>
      </p:sp>
    </p:spTree>
    <p:extLst>
      <p:ext uri="{BB962C8B-B14F-4D97-AF65-F5344CB8AC3E}">
        <p14:creationId xmlns:p14="http://schemas.microsoft.com/office/powerpoint/2010/main" val="2992929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igchaindb/BEPs/blob/master/23/README.m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github.com/tulios/kafkajs" TargetMode="External"/><Relationship Id="rId4" Type="http://schemas.openxmlformats.org/officeDocument/2006/relationships/image" Target="../media/image17.sv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github.com/bigchaindb/js-bigchaindb-driver"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bigchaindb/js-bigchaindb-drive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github.com/bigchaindb/js-bigchaindb-driv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github.com/axios/axios" TargetMode="External"/><Relationship Id="rId4" Type="http://schemas.openxmlformats.org/officeDocument/2006/relationships/image" Target="../media/image23.sv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a:stretch>
            <a:fillRect t="-1000" b="-25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6F8DD3-9302-5DC7-E945-9C93CD579A29}"/>
              </a:ext>
            </a:extLst>
          </p:cNvPr>
          <p:cNvSpPr>
            <a:spLocks noGrp="1"/>
          </p:cNvSpPr>
          <p:nvPr>
            <p:ph type="ctrTitle"/>
          </p:nvPr>
        </p:nvSpPr>
        <p:spPr>
          <a:xfrm>
            <a:off x="1524000" y="611086"/>
            <a:ext cx="9144000" cy="2387600"/>
          </a:xfrm>
        </p:spPr>
        <p:txBody>
          <a:bodyPr>
            <a:normAutofit/>
          </a:bodyPr>
          <a:lstStyle/>
          <a:p>
            <a:pPr algn="ctr"/>
            <a:r>
              <a:rPr lang="it-IT" sz="9600" b="1" i="0" dirty="0">
                <a:solidFill>
                  <a:srgbClr val="FFFFFF"/>
                </a:solidFill>
                <a:effectLst/>
                <a:latin typeface="europa"/>
              </a:rPr>
              <a:t>IOT#BC</a:t>
            </a:r>
          </a:p>
        </p:txBody>
      </p:sp>
      <p:pic>
        <p:nvPicPr>
          <p:cNvPr id="5" name="Picture 5" descr="A picture containing text&#10;&#10;Description automatically generated">
            <a:extLst>
              <a:ext uri="{FF2B5EF4-FFF2-40B4-BE49-F238E27FC236}">
                <a16:creationId xmlns:a16="http://schemas.microsoft.com/office/drawing/2014/main" id="{9996C34F-A08C-CCE8-5531-13304DBCE2E3}"/>
              </a:ext>
            </a:extLst>
          </p:cNvPr>
          <p:cNvPicPr>
            <a:picLocks noChangeAspect="1"/>
          </p:cNvPicPr>
          <p:nvPr/>
        </p:nvPicPr>
        <p:blipFill>
          <a:blip r:embed="rId4"/>
          <a:stretch>
            <a:fillRect/>
          </a:stretch>
        </p:blipFill>
        <p:spPr>
          <a:xfrm>
            <a:off x="194825" y="191049"/>
            <a:ext cx="3552227" cy="1446207"/>
          </a:xfrm>
          <a:prstGeom prst="rect">
            <a:avLst/>
          </a:prstGeom>
        </p:spPr>
      </p:pic>
      <p:sp>
        <p:nvSpPr>
          <p:cNvPr id="10" name="Subtitle 2">
            <a:extLst>
              <a:ext uri="{FF2B5EF4-FFF2-40B4-BE49-F238E27FC236}">
                <a16:creationId xmlns:a16="http://schemas.microsoft.com/office/drawing/2014/main" id="{0469EB3F-9535-A3F0-B9B6-52155AA60B7E}"/>
              </a:ext>
            </a:extLst>
          </p:cNvPr>
          <p:cNvSpPr>
            <a:spLocks noGrp="1"/>
          </p:cNvSpPr>
          <p:nvPr>
            <p:ph type="subTitle" idx="1"/>
          </p:nvPr>
        </p:nvSpPr>
        <p:spPr>
          <a:xfrm>
            <a:off x="518905" y="5004858"/>
            <a:ext cx="2904066" cy="1126283"/>
          </a:xfrm>
        </p:spPr>
        <p:txBody>
          <a:bodyPr>
            <a:noAutofit/>
          </a:bodyPr>
          <a:lstStyle/>
          <a:p>
            <a:r>
              <a:rPr lang="en-US" sz="2800" dirty="0" err="1">
                <a:solidFill>
                  <a:schemeClr val="bg1"/>
                </a:solidFill>
                <a:latin typeface="europa"/>
                <a:cs typeface="Biome"/>
              </a:rPr>
              <a:t>Studenti</a:t>
            </a:r>
          </a:p>
          <a:p>
            <a:r>
              <a:rPr lang="en-US" sz="2800" b="1" dirty="0">
                <a:solidFill>
                  <a:schemeClr val="bg1"/>
                </a:solidFill>
                <a:latin typeface="europa"/>
                <a:cs typeface="Biome"/>
              </a:rPr>
              <a:t>Paolo Campanelli</a:t>
            </a:r>
          </a:p>
          <a:p>
            <a:r>
              <a:rPr lang="en-US" sz="2800" b="1" dirty="0">
                <a:solidFill>
                  <a:schemeClr val="bg1"/>
                </a:solidFill>
                <a:latin typeface="europa"/>
                <a:cs typeface="Biome"/>
              </a:rPr>
              <a:t>Andrea </a:t>
            </a:r>
            <a:r>
              <a:rPr lang="en-US" sz="2800" b="1" dirty="0" err="1">
                <a:solidFill>
                  <a:schemeClr val="bg1"/>
                </a:solidFill>
                <a:latin typeface="europa"/>
                <a:cs typeface="Biome"/>
              </a:rPr>
              <a:t>Cataluffi</a:t>
            </a:r>
            <a:endParaRPr lang="en-US" sz="2800" b="1" dirty="0">
              <a:solidFill>
                <a:schemeClr val="bg1"/>
              </a:solidFill>
              <a:latin typeface="europa"/>
              <a:cs typeface="Biome"/>
            </a:endParaRPr>
          </a:p>
        </p:txBody>
      </p:sp>
      <p:sp>
        <p:nvSpPr>
          <p:cNvPr id="12" name="TextBox 3">
            <a:extLst>
              <a:ext uri="{FF2B5EF4-FFF2-40B4-BE49-F238E27FC236}">
                <a16:creationId xmlns:a16="http://schemas.microsoft.com/office/drawing/2014/main" id="{2B2556B6-E13A-26D2-49C3-80CF9B0A763D}"/>
              </a:ext>
            </a:extLst>
          </p:cNvPr>
          <p:cNvSpPr txBox="1"/>
          <p:nvPr/>
        </p:nvSpPr>
        <p:spPr>
          <a:xfrm>
            <a:off x="8460318" y="5814484"/>
            <a:ext cx="351578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latin typeface="europa"/>
                <a:cs typeface="Biome"/>
              </a:rPr>
              <a:t>Prof. </a:t>
            </a:r>
          </a:p>
          <a:p>
            <a:r>
              <a:rPr lang="en-US" sz="2000" b="1" dirty="0">
                <a:solidFill>
                  <a:schemeClr val="bg1"/>
                </a:solidFill>
                <a:latin typeface="europa"/>
                <a:cs typeface="Biome"/>
              </a:rPr>
              <a:t>Massimo Callisto De Donato</a:t>
            </a:r>
          </a:p>
        </p:txBody>
      </p:sp>
    </p:spTree>
    <p:extLst>
      <p:ext uri="{BB962C8B-B14F-4D97-AF65-F5344CB8AC3E}">
        <p14:creationId xmlns:p14="http://schemas.microsoft.com/office/powerpoint/2010/main" val="1267696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A35FBC9-5A83-F171-9A38-467654FAA8F2}"/>
              </a:ext>
            </a:extLst>
          </p:cNvPr>
          <p:cNvSpPr>
            <a:spLocks noGrp="1"/>
          </p:cNvSpPr>
          <p:nvPr>
            <p:ph type="title"/>
          </p:nvPr>
        </p:nvSpPr>
        <p:spPr>
          <a:xfrm>
            <a:off x="841248" y="548640"/>
            <a:ext cx="3600860" cy="5431536"/>
          </a:xfrm>
        </p:spPr>
        <p:txBody>
          <a:bodyPr>
            <a:normAutofit/>
          </a:bodyPr>
          <a:lstStyle/>
          <a:p>
            <a:pPr algn="ctr"/>
            <a:r>
              <a:rPr lang="en-US" sz="5400" dirty="0">
                <a:latin typeface="europa"/>
              </a:rPr>
              <a:t>Byzantine Fault Tolerance (BFT)</a:t>
            </a:r>
            <a:endParaRPr lang="it-IT" sz="5400" dirty="0">
              <a:latin typeface="europa"/>
            </a:endParaRPr>
          </a:p>
        </p:txBody>
      </p:sp>
      <p:sp>
        <p:nvSpPr>
          <p:cNvPr id="7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CF8AFAAF-571B-2BE6-6345-1FEEE374F2DA}"/>
              </a:ext>
            </a:extLst>
          </p:cNvPr>
          <p:cNvSpPr>
            <a:spLocks noGrp="1"/>
          </p:cNvSpPr>
          <p:nvPr>
            <p:ph idx="1"/>
          </p:nvPr>
        </p:nvSpPr>
        <p:spPr>
          <a:xfrm>
            <a:off x="5126418" y="552091"/>
            <a:ext cx="6224335" cy="5431536"/>
          </a:xfrm>
        </p:spPr>
        <p:txBody>
          <a:bodyPr anchor="ctr">
            <a:normAutofit/>
          </a:bodyPr>
          <a:lstStyle/>
          <a:p>
            <a:r>
              <a:rPr lang="en-US" sz="2200" dirty="0"/>
              <a:t>Byzantine Fault Tolerance (BFT) is a characteristic of distributed systems that ensures they can operate correctly in the presence of faulty or malicious nodes.</a:t>
            </a:r>
          </a:p>
          <a:p>
            <a:r>
              <a:rPr lang="en-US" sz="2200" dirty="0"/>
              <a:t>BFT algorithms are designed to tolerate Byzantine faults, where a node may send different information to different nodes in the network.</a:t>
            </a:r>
          </a:p>
          <a:p>
            <a:r>
              <a:rPr lang="en-US" sz="2200" dirty="0"/>
              <a:t>The goal of BFT is to reach consensus among nodes on the state of the system, even if some nodes are malicious or fail to respond.</a:t>
            </a:r>
          </a:p>
          <a:p>
            <a:r>
              <a:rPr lang="en-US" sz="2200" dirty="0"/>
              <a:t>In </a:t>
            </a:r>
            <a:r>
              <a:rPr lang="en-US" sz="2200" dirty="0" err="1"/>
              <a:t>BigChain</a:t>
            </a:r>
            <a:r>
              <a:rPr lang="en-US" sz="2200" dirty="0"/>
              <a:t> we use </a:t>
            </a:r>
            <a:r>
              <a:rPr lang="en-US" sz="2200" dirty="0" err="1"/>
              <a:t>Tendermint</a:t>
            </a:r>
            <a:r>
              <a:rPr lang="en-US" sz="2200" dirty="0"/>
              <a:t> that is a </a:t>
            </a:r>
            <a:r>
              <a:rPr lang="en-US" sz="2200" dirty="0" err="1"/>
              <a:t>a</a:t>
            </a:r>
            <a:r>
              <a:rPr lang="en-US" sz="2200" dirty="0"/>
              <a:t> BFT algorithms which requires at least ⅓ of the nodes to be compromised before the network can be compromised.</a:t>
            </a:r>
          </a:p>
        </p:txBody>
      </p:sp>
    </p:spTree>
    <p:extLst>
      <p:ext uri="{BB962C8B-B14F-4D97-AF65-F5344CB8AC3E}">
        <p14:creationId xmlns:p14="http://schemas.microsoft.com/office/powerpoint/2010/main" val="3014827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5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A35FBC9-5A83-F171-9A38-467654FAA8F2}"/>
              </a:ext>
            </a:extLst>
          </p:cNvPr>
          <p:cNvSpPr>
            <a:spLocks noGrp="1"/>
          </p:cNvSpPr>
          <p:nvPr>
            <p:ph type="title"/>
          </p:nvPr>
        </p:nvSpPr>
        <p:spPr>
          <a:xfrm>
            <a:off x="572493" y="238539"/>
            <a:ext cx="11018520" cy="1434415"/>
          </a:xfrm>
        </p:spPr>
        <p:txBody>
          <a:bodyPr anchor="b">
            <a:normAutofit/>
          </a:bodyPr>
          <a:lstStyle/>
          <a:p>
            <a:r>
              <a:rPr lang="en-US" sz="4000" dirty="0">
                <a:latin typeface="europa"/>
              </a:rPr>
              <a:t>Node Diversity</a:t>
            </a:r>
            <a:endParaRPr lang="it-IT" sz="4000" dirty="0">
              <a:latin typeface="europa"/>
            </a:endParaRPr>
          </a:p>
        </p:txBody>
      </p:sp>
      <p:sp>
        <p:nvSpPr>
          <p:cNvPr id="6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CF8AFAAF-571B-2BE6-6345-1FEEE374F2DA}"/>
              </a:ext>
            </a:extLst>
          </p:cNvPr>
          <p:cNvSpPr>
            <a:spLocks noGrp="1"/>
          </p:cNvSpPr>
          <p:nvPr>
            <p:ph idx="1"/>
          </p:nvPr>
        </p:nvSpPr>
        <p:spPr>
          <a:xfrm>
            <a:off x="572493" y="2071316"/>
            <a:ext cx="11018520" cy="4119172"/>
          </a:xfrm>
        </p:spPr>
        <p:txBody>
          <a:bodyPr anchor="t">
            <a:normAutofit fontScale="92500" lnSpcReduction="10000"/>
          </a:bodyPr>
          <a:lstStyle/>
          <a:p>
            <a:pPr marL="0" indent="0">
              <a:buNone/>
            </a:pPr>
            <a:endParaRPr lang="en-US" sz="2200" dirty="0"/>
          </a:p>
          <a:p>
            <a:r>
              <a:rPr lang="en-US" sz="2200" dirty="0"/>
              <a:t>To make it difficult for any one actor or event to control or damage enough of the nodes, diversity is crucial.</a:t>
            </a:r>
          </a:p>
          <a:p>
            <a:r>
              <a:rPr lang="en-US" sz="2200" dirty="0"/>
              <a:t>Jurisdictional diversity ensures that nodes are controlled by entities within multiple legal jurisdictions, making it difficult to use legal means to compel enough nodes to act in a particular way.</a:t>
            </a:r>
          </a:p>
          <a:p>
            <a:r>
              <a:rPr lang="en-US" sz="2200" dirty="0"/>
              <a:t>Geographic diversity ensures that nodes are physically located in different locations, reducing the impact of natural disasters.</a:t>
            </a:r>
          </a:p>
          <a:p>
            <a:r>
              <a:rPr lang="en-US" sz="2200" dirty="0"/>
              <a:t>Hosting diversity ensures that nodes are hosted by multiple providers, reducing the influence of any one provider.</a:t>
            </a:r>
          </a:p>
          <a:p>
            <a:r>
              <a:rPr lang="en-US" sz="2200" dirty="0"/>
              <a:t>Diversity in general, including membership diversity, provides a source of various ideas for addressing challenges, and confers many advantages on a consortium.</a:t>
            </a:r>
          </a:p>
          <a:p>
            <a:r>
              <a:rPr lang="en-US" sz="2200" dirty="0"/>
              <a:t>Achieving high diversity in all areas can be challenging but is necessary to ensure the resilience of the network.</a:t>
            </a:r>
          </a:p>
        </p:txBody>
      </p:sp>
    </p:spTree>
    <p:extLst>
      <p:ext uri="{BB962C8B-B14F-4D97-AF65-F5344CB8AC3E}">
        <p14:creationId xmlns:p14="http://schemas.microsoft.com/office/powerpoint/2010/main" val="1540982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5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A35FBC9-5A83-F171-9A38-467654FAA8F2}"/>
              </a:ext>
            </a:extLst>
          </p:cNvPr>
          <p:cNvSpPr>
            <a:spLocks noGrp="1"/>
          </p:cNvSpPr>
          <p:nvPr>
            <p:ph type="title"/>
          </p:nvPr>
        </p:nvSpPr>
        <p:spPr>
          <a:xfrm>
            <a:off x="572493" y="238539"/>
            <a:ext cx="11018520" cy="1434415"/>
          </a:xfrm>
        </p:spPr>
        <p:txBody>
          <a:bodyPr anchor="b">
            <a:normAutofit/>
          </a:bodyPr>
          <a:lstStyle/>
          <a:p>
            <a:r>
              <a:rPr lang="en-US" sz="4000" dirty="0">
                <a:latin typeface="europa"/>
              </a:rPr>
              <a:t>Immutability</a:t>
            </a:r>
            <a:endParaRPr lang="it-IT" sz="4000" dirty="0">
              <a:latin typeface="europa"/>
            </a:endParaRPr>
          </a:p>
        </p:txBody>
      </p:sp>
      <p:sp>
        <p:nvSpPr>
          <p:cNvPr id="6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CF8AFAAF-571B-2BE6-6345-1FEEE374F2DA}"/>
              </a:ext>
            </a:extLst>
          </p:cNvPr>
          <p:cNvSpPr>
            <a:spLocks noGrp="1"/>
          </p:cNvSpPr>
          <p:nvPr>
            <p:ph idx="1"/>
          </p:nvPr>
        </p:nvSpPr>
        <p:spPr>
          <a:xfrm>
            <a:off x="572493" y="2071316"/>
            <a:ext cx="11018520" cy="4119172"/>
          </a:xfrm>
        </p:spPr>
        <p:txBody>
          <a:bodyPr anchor="t">
            <a:normAutofit fontScale="92500" lnSpcReduction="10000"/>
          </a:bodyPr>
          <a:lstStyle/>
          <a:p>
            <a:pPr marL="0" indent="0">
              <a:buNone/>
            </a:pPr>
            <a:endParaRPr lang="en-US" sz="2200" dirty="0"/>
          </a:p>
          <a:p>
            <a:r>
              <a:rPr lang="en-US" sz="2200" dirty="0"/>
              <a:t>Blockchain data is practically immutable, meaning it is more difficult to change or delete than usual.</a:t>
            </a:r>
          </a:p>
          <a:p>
            <a:r>
              <a:rPr lang="en-US" sz="2200" dirty="0"/>
              <a:t>No APIs are exposed for changing or deleting blockchain data, but it doesn't prevent changes or deletions from happening in other ways.</a:t>
            </a:r>
          </a:p>
          <a:p>
            <a:r>
              <a:rPr lang="en-US" sz="2200" dirty="0"/>
              <a:t>Replication is used to make it difficult to change or delete all replicas of the data, and all nodes monitor all changes to detect unallowed changes.</a:t>
            </a:r>
          </a:p>
          <a:p>
            <a:r>
              <a:rPr lang="en-US" sz="2200" dirty="0"/>
              <a:t>External watchdogs can be used to audit data irregularities, and economic incentives can make it expensive to change old stored data.</a:t>
            </a:r>
          </a:p>
          <a:p>
            <a:r>
              <a:rPr lang="en-US" sz="2200" dirty="0"/>
              <a:t>Cryptographic signatures are used to verify the authenticity and integrity of transactions in </a:t>
            </a:r>
            <a:r>
              <a:rPr lang="en-US" sz="2200" dirty="0" err="1"/>
              <a:t>BigchainDB</a:t>
            </a:r>
            <a:r>
              <a:rPr lang="en-US" sz="2200" dirty="0"/>
              <a:t>.</a:t>
            </a:r>
          </a:p>
          <a:p>
            <a:r>
              <a:rPr lang="en-US" sz="2200" dirty="0"/>
              <a:t>Full or partial backups can be recorded from time to time to prevent data loss, and node owners can adopt strong security policies to enforce data integrity.</a:t>
            </a:r>
          </a:p>
        </p:txBody>
      </p:sp>
    </p:spTree>
    <p:extLst>
      <p:ext uri="{BB962C8B-B14F-4D97-AF65-F5344CB8AC3E}">
        <p14:creationId xmlns:p14="http://schemas.microsoft.com/office/powerpoint/2010/main" val="357974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descr="Immagine che contiene diagramma, schematico, cerchio">
            <a:extLst>
              <a:ext uri="{FF2B5EF4-FFF2-40B4-BE49-F238E27FC236}">
                <a16:creationId xmlns:a16="http://schemas.microsoft.com/office/drawing/2014/main" id="{3273C04E-5703-42E2-5894-A5EA63108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5084" y="1956502"/>
            <a:ext cx="6850780" cy="4261418"/>
          </a:xfrm>
          <a:prstGeom prst="rect">
            <a:avLst/>
          </a:prstGeom>
        </p:spPr>
      </p:pic>
      <p:sp>
        <p:nvSpPr>
          <p:cNvPr id="2" name="Titolo 1">
            <a:extLst>
              <a:ext uri="{FF2B5EF4-FFF2-40B4-BE49-F238E27FC236}">
                <a16:creationId xmlns:a16="http://schemas.microsoft.com/office/drawing/2014/main" id="{EA35FBC9-5A83-F171-9A38-467654FAA8F2}"/>
              </a:ext>
            </a:extLst>
          </p:cNvPr>
          <p:cNvSpPr>
            <a:spLocks noGrp="1"/>
          </p:cNvSpPr>
          <p:nvPr>
            <p:ph type="title"/>
          </p:nvPr>
        </p:nvSpPr>
        <p:spPr>
          <a:xfrm>
            <a:off x="630936" y="640080"/>
            <a:ext cx="3463986" cy="1481328"/>
          </a:xfrm>
        </p:spPr>
        <p:txBody>
          <a:bodyPr anchor="b">
            <a:normAutofit fontScale="90000"/>
          </a:bodyPr>
          <a:lstStyle/>
          <a:p>
            <a:r>
              <a:rPr lang="it-IT" sz="5400" dirty="0">
                <a:latin typeface="europa"/>
              </a:rPr>
              <a:t>BC Architecture</a:t>
            </a:r>
          </a:p>
        </p:txBody>
      </p:sp>
      <p:sp>
        <p:nvSpPr>
          <p:cNvPr id="4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909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2" name="Rectangle 14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magine 9">
            <a:extLst>
              <a:ext uri="{FF2B5EF4-FFF2-40B4-BE49-F238E27FC236}">
                <a16:creationId xmlns:a16="http://schemas.microsoft.com/office/drawing/2014/main" id="{5C5CECAD-6200-415B-E1E5-1EFA3164F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88" y="2818374"/>
            <a:ext cx="3368969" cy="1221251"/>
          </a:xfrm>
          <a:prstGeom prst="rect">
            <a:avLst/>
          </a:prstGeom>
        </p:spPr>
      </p:pic>
      <p:sp>
        <p:nvSpPr>
          <p:cNvPr id="163" name="Freeform: Shape 14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9" name="Titolo 1">
            <a:extLst>
              <a:ext uri="{FF2B5EF4-FFF2-40B4-BE49-F238E27FC236}">
                <a16:creationId xmlns:a16="http://schemas.microsoft.com/office/drawing/2014/main" id="{41DCDC1B-AC81-65FC-C3B5-E5C62BC987DE}"/>
              </a:ext>
            </a:extLst>
          </p:cNvPr>
          <p:cNvSpPr>
            <a:spLocks noGrp="1"/>
          </p:cNvSpPr>
          <p:nvPr>
            <p:ph type="title"/>
          </p:nvPr>
        </p:nvSpPr>
        <p:spPr>
          <a:xfrm>
            <a:off x="5759354" y="457201"/>
            <a:ext cx="5337270" cy="1835911"/>
          </a:xfrm>
        </p:spPr>
        <p:txBody>
          <a:bodyPr anchor="b">
            <a:normAutofit/>
          </a:bodyPr>
          <a:lstStyle/>
          <a:p>
            <a:r>
              <a:rPr lang="it-IT" sz="5400" b="0" i="0">
                <a:solidFill>
                  <a:srgbClr val="FFFFFF"/>
                </a:solidFill>
                <a:effectLst/>
                <a:latin typeface="europa"/>
              </a:rPr>
              <a:t>Data Structure</a:t>
            </a:r>
            <a:endParaRPr lang="it-IT" sz="5400">
              <a:solidFill>
                <a:srgbClr val="FFFFFF"/>
              </a:solidFill>
            </a:endParaRPr>
          </a:p>
        </p:txBody>
      </p:sp>
      <p:sp>
        <p:nvSpPr>
          <p:cNvPr id="164"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Segnaposto contenuto 3">
            <a:extLst>
              <a:ext uri="{FF2B5EF4-FFF2-40B4-BE49-F238E27FC236}">
                <a16:creationId xmlns:a16="http://schemas.microsoft.com/office/drawing/2014/main" id="{91C3B347-22A4-BC66-D562-AC421C41D164}"/>
              </a:ext>
            </a:extLst>
          </p:cNvPr>
          <p:cNvSpPr>
            <a:spLocks noGrp="1"/>
          </p:cNvSpPr>
          <p:nvPr>
            <p:ph idx="1"/>
          </p:nvPr>
        </p:nvSpPr>
        <p:spPr>
          <a:xfrm>
            <a:off x="5759354" y="2798064"/>
            <a:ext cx="5461095" cy="3417611"/>
          </a:xfrm>
        </p:spPr>
        <p:txBody>
          <a:bodyPr anchor="t">
            <a:normAutofit/>
          </a:bodyPr>
          <a:lstStyle/>
          <a:p>
            <a:pPr marL="0" indent="0">
              <a:buNone/>
            </a:pPr>
            <a:r>
              <a:rPr lang="en-US" sz="2200">
                <a:solidFill>
                  <a:srgbClr val="FFFFFF"/>
                </a:solidFill>
              </a:rPr>
              <a:t>BigchainDB storage solution is composed by two distributed databases </a:t>
            </a:r>
          </a:p>
          <a:p>
            <a:r>
              <a:rPr lang="en-US" sz="2200">
                <a:solidFill>
                  <a:srgbClr val="FFFFFF"/>
                </a:solidFill>
              </a:rPr>
              <a:t>Database </a:t>
            </a:r>
            <a:r>
              <a:rPr lang="en-US" sz="2200" b="1">
                <a:solidFill>
                  <a:srgbClr val="FFFFFF"/>
                </a:solidFill>
              </a:rPr>
              <a:t>S</a:t>
            </a:r>
            <a:r>
              <a:rPr lang="en-US" sz="2200">
                <a:solidFill>
                  <a:srgbClr val="FFFFFF"/>
                </a:solidFill>
              </a:rPr>
              <a:t>, also known as </a:t>
            </a:r>
            <a:r>
              <a:rPr lang="en-US" sz="2200" b="1">
                <a:solidFill>
                  <a:srgbClr val="FFFFFF"/>
                </a:solidFill>
              </a:rPr>
              <a:t>transaction set </a:t>
            </a:r>
            <a:r>
              <a:rPr lang="en-US" sz="2200">
                <a:solidFill>
                  <a:srgbClr val="FFFFFF"/>
                </a:solidFill>
              </a:rPr>
              <a:t>or </a:t>
            </a:r>
            <a:r>
              <a:rPr lang="en-US" sz="2200" b="1">
                <a:solidFill>
                  <a:srgbClr val="FFFFFF"/>
                </a:solidFill>
              </a:rPr>
              <a:t>backlog</a:t>
            </a:r>
            <a:r>
              <a:rPr lang="en-US" sz="2200">
                <a:solidFill>
                  <a:srgbClr val="FFFFFF"/>
                </a:solidFill>
              </a:rPr>
              <a:t>. It collects the transactions generated by the clients and not yet validated. </a:t>
            </a:r>
          </a:p>
          <a:p>
            <a:r>
              <a:rPr lang="en-US" sz="2200">
                <a:solidFill>
                  <a:srgbClr val="FFFFFF"/>
                </a:solidFill>
              </a:rPr>
              <a:t>Database </a:t>
            </a:r>
            <a:r>
              <a:rPr lang="en-US" sz="2200" b="1">
                <a:solidFill>
                  <a:srgbClr val="FFFFFF"/>
                </a:solidFill>
              </a:rPr>
              <a:t>C</a:t>
            </a:r>
            <a:r>
              <a:rPr lang="en-US" sz="2200">
                <a:solidFill>
                  <a:srgbClr val="FFFFFF"/>
                </a:solidFill>
              </a:rPr>
              <a:t>, also known as </a:t>
            </a:r>
            <a:r>
              <a:rPr lang="en-US" sz="2200" b="1">
                <a:solidFill>
                  <a:srgbClr val="FFFFFF"/>
                </a:solidFill>
              </a:rPr>
              <a:t>blockchain</a:t>
            </a:r>
            <a:r>
              <a:rPr lang="en-US" sz="2200">
                <a:solidFill>
                  <a:srgbClr val="FFFFFF"/>
                </a:solidFill>
              </a:rPr>
              <a:t>. It contains valid and invalid transactions, grouped into blocks logically linked to each other</a:t>
            </a:r>
          </a:p>
          <a:p>
            <a:endParaRPr lang="it-IT" sz="2200">
              <a:solidFill>
                <a:srgbClr val="FFFFFF"/>
              </a:solidFill>
            </a:endParaRPr>
          </a:p>
        </p:txBody>
      </p:sp>
    </p:spTree>
    <p:extLst>
      <p:ext uri="{BB962C8B-B14F-4D97-AF65-F5344CB8AC3E}">
        <p14:creationId xmlns:p14="http://schemas.microsoft.com/office/powerpoint/2010/main" val="366788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0" name="Rectangle 159">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olo 1">
            <a:extLst>
              <a:ext uri="{FF2B5EF4-FFF2-40B4-BE49-F238E27FC236}">
                <a16:creationId xmlns:a16="http://schemas.microsoft.com/office/drawing/2014/main" id="{41DCDC1B-AC81-65FC-C3B5-E5C62BC987DE}"/>
              </a:ext>
            </a:extLst>
          </p:cNvPr>
          <p:cNvSpPr>
            <a:spLocks noGrp="1"/>
          </p:cNvSpPr>
          <p:nvPr>
            <p:ph type="title"/>
          </p:nvPr>
        </p:nvSpPr>
        <p:spPr>
          <a:xfrm>
            <a:off x="655320" y="429030"/>
            <a:ext cx="2834640" cy="5457589"/>
          </a:xfrm>
        </p:spPr>
        <p:txBody>
          <a:bodyPr anchor="ctr">
            <a:normAutofit/>
          </a:bodyPr>
          <a:lstStyle/>
          <a:p>
            <a:r>
              <a:rPr lang="it-IT" b="0" i="0" dirty="0" err="1">
                <a:effectLst/>
                <a:latin typeface="europa"/>
              </a:rPr>
              <a:t>BigchainDB</a:t>
            </a:r>
            <a:r>
              <a:rPr lang="it-IT" b="0" i="0" dirty="0">
                <a:effectLst/>
                <a:latin typeface="europa"/>
              </a:rPr>
              <a:t> Consensus </a:t>
            </a:r>
            <a:r>
              <a:rPr lang="it-IT" b="0" i="0" dirty="0" err="1">
                <a:effectLst/>
                <a:latin typeface="europa"/>
              </a:rPr>
              <a:t>Algorithm</a:t>
            </a:r>
            <a:endParaRPr lang="it-IT" dirty="0"/>
          </a:p>
        </p:txBody>
      </p:sp>
      <p:sp>
        <p:nvSpPr>
          <p:cNvPr id="162" name="Rectangle 161">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4" name="Rectangle 163">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56" name="Segnaposto contenuto 3">
            <a:extLst>
              <a:ext uri="{FF2B5EF4-FFF2-40B4-BE49-F238E27FC236}">
                <a16:creationId xmlns:a16="http://schemas.microsoft.com/office/drawing/2014/main" id="{7E8A4A0D-4AD4-093F-8390-51549FD49EE3}"/>
              </a:ext>
            </a:extLst>
          </p:cNvPr>
          <p:cNvGraphicFramePr>
            <a:graphicFrameLocks noGrp="1"/>
          </p:cNvGraphicFramePr>
          <p:nvPr>
            <p:ph idx="1"/>
            <p:extLst>
              <p:ext uri="{D42A27DB-BD31-4B8C-83A1-F6EECF244321}">
                <p14:modId xmlns:p14="http://schemas.microsoft.com/office/powerpoint/2010/main" val="2073444066"/>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4164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olo 1">
            <a:extLst>
              <a:ext uri="{FF2B5EF4-FFF2-40B4-BE49-F238E27FC236}">
                <a16:creationId xmlns:a16="http://schemas.microsoft.com/office/drawing/2014/main" id="{8F71EA02-D73F-88FD-CD63-B8A0E08783B1}"/>
              </a:ext>
            </a:extLst>
          </p:cNvPr>
          <p:cNvSpPr>
            <a:spLocks noGrp="1"/>
          </p:cNvSpPr>
          <p:nvPr>
            <p:ph type="title"/>
          </p:nvPr>
        </p:nvSpPr>
        <p:spPr>
          <a:xfrm>
            <a:off x="838200" y="365125"/>
            <a:ext cx="10515600" cy="1325563"/>
          </a:xfrm>
        </p:spPr>
        <p:txBody>
          <a:bodyPr>
            <a:normAutofit/>
          </a:bodyPr>
          <a:lstStyle/>
          <a:p>
            <a:r>
              <a:rPr lang="it-IT" sz="5400" b="0" i="0" dirty="0">
                <a:effectLst/>
                <a:latin typeface="europa"/>
              </a:rPr>
              <a:t>How </a:t>
            </a:r>
            <a:r>
              <a:rPr lang="it-IT" sz="5400" b="0" i="0" dirty="0" err="1">
                <a:effectLst/>
                <a:latin typeface="europa"/>
              </a:rPr>
              <a:t>it</a:t>
            </a:r>
            <a:r>
              <a:rPr lang="it-IT" sz="5400" b="0" i="0" dirty="0">
                <a:effectLst/>
                <a:latin typeface="europa"/>
              </a:rPr>
              <a:t> work?</a:t>
            </a:r>
            <a:endParaRPr lang="it-IT" sz="5400" dirty="0"/>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egnaposto contenuto 3">
            <a:extLst>
              <a:ext uri="{FF2B5EF4-FFF2-40B4-BE49-F238E27FC236}">
                <a16:creationId xmlns:a16="http://schemas.microsoft.com/office/drawing/2014/main" id="{3AB77633-B425-F20F-8B42-12D58774032F}"/>
              </a:ext>
            </a:extLst>
          </p:cNvPr>
          <p:cNvSpPr>
            <a:spLocks noGrp="1"/>
          </p:cNvSpPr>
          <p:nvPr>
            <p:ph idx="1"/>
          </p:nvPr>
        </p:nvSpPr>
        <p:spPr>
          <a:xfrm>
            <a:off x="838200" y="1929384"/>
            <a:ext cx="10515600" cy="4251960"/>
          </a:xfrm>
        </p:spPr>
        <p:txBody>
          <a:bodyPr>
            <a:noAutofit/>
          </a:bodyPr>
          <a:lstStyle/>
          <a:p>
            <a:pPr marL="457200" indent="-457200">
              <a:buFont typeface="+mj-lt"/>
              <a:buAutoNum type="arabicPeriod"/>
            </a:pPr>
            <a:r>
              <a:rPr lang="en-US" sz="1700" dirty="0"/>
              <a:t>One node of the network receives a new transaction and verifies if it can be considered potentially valid and if it is, n1 stores the transaction in the backlog S and notifies another node of the network (n2) that manages that transaction</a:t>
            </a:r>
          </a:p>
          <a:p>
            <a:pPr marL="457200" indent="-457200">
              <a:buFont typeface="+mj-lt"/>
              <a:buAutoNum type="arabicPeriod"/>
            </a:pPr>
            <a:r>
              <a:rPr lang="en-US" sz="1700" dirty="0"/>
              <a:t> Node n2 collects a set of transactions stored in </a:t>
            </a:r>
            <a:r>
              <a:rPr lang="en-US" sz="1700" b="1" dirty="0"/>
              <a:t>S</a:t>
            </a:r>
            <a:r>
              <a:rPr lang="en-US" sz="1700" dirty="0"/>
              <a:t>, and creates a block. This block is persisted into the blockchain database </a:t>
            </a:r>
            <a:r>
              <a:rPr lang="en-US" sz="1700" b="1" dirty="0"/>
              <a:t>C</a:t>
            </a:r>
            <a:r>
              <a:rPr lang="en-US" sz="1700" dirty="0"/>
              <a:t>, and contains only transactions that must be validated. For this reason, the new block is classified as </a:t>
            </a:r>
            <a:r>
              <a:rPr lang="en-US" sz="1700" b="1" dirty="0"/>
              <a:t>undecided</a:t>
            </a:r>
          </a:p>
          <a:p>
            <a:pPr marL="457200" indent="-457200">
              <a:buFont typeface="+mj-lt"/>
              <a:buAutoNum type="arabicPeriod"/>
            </a:pPr>
            <a:r>
              <a:rPr lang="en-US" sz="1700" dirty="0"/>
              <a:t>To execute the validation of blocks, voting nodes check the validity and express a vote for every transaction contained therein. Each vote is relative to a single transaction and it is composed by the hash of the previous block and by the voting decision. The transaction can assume only two values, </a:t>
            </a:r>
            <a:r>
              <a:rPr lang="en-US" sz="1700" b="1" dirty="0"/>
              <a:t>valid</a:t>
            </a:r>
            <a:r>
              <a:rPr lang="en-US" sz="1700" dirty="0"/>
              <a:t> or </a:t>
            </a:r>
            <a:r>
              <a:rPr lang="en-US" sz="1700" b="1" dirty="0"/>
              <a:t>invalid</a:t>
            </a:r>
          </a:p>
          <a:p>
            <a:pPr marL="457200" indent="-457200">
              <a:buFont typeface="+mj-lt"/>
              <a:buAutoNum type="arabicPeriod"/>
            </a:pPr>
            <a:r>
              <a:rPr lang="en-US" sz="1700" dirty="0"/>
              <a:t>When the majority of voters agrees on the validity or not of a transaction, the transaction is classified. It is sufficient that only one transaction of the new block is considered invalid to categorize the whole block as </a:t>
            </a:r>
            <a:r>
              <a:rPr lang="en-US" sz="1700" b="1" dirty="0"/>
              <a:t>decided invalid</a:t>
            </a:r>
            <a:r>
              <a:rPr lang="en-US" sz="1700" dirty="0"/>
              <a:t>, otherwise it is marked as </a:t>
            </a:r>
            <a:r>
              <a:rPr lang="en-US" sz="1700" b="1" dirty="0"/>
              <a:t>decided valid</a:t>
            </a:r>
          </a:p>
          <a:p>
            <a:pPr marL="457200" indent="-457200">
              <a:buFont typeface="+mj-lt"/>
              <a:buAutoNum type="arabicPeriod"/>
            </a:pPr>
            <a:r>
              <a:rPr lang="en-US" sz="1700" dirty="0"/>
              <a:t>All the transactions contained in a decided valid block are committed, while all the transactions of a decided invalid block do not affect the state of the ledger. If a decided invalid block contains some valid transactions, they are stored again in S so that they can be inserted in another block and committed. Valid and invalid blocks will never be removed from C</a:t>
            </a:r>
          </a:p>
        </p:txBody>
      </p:sp>
    </p:spTree>
    <p:extLst>
      <p:ext uri="{BB962C8B-B14F-4D97-AF65-F5344CB8AC3E}">
        <p14:creationId xmlns:p14="http://schemas.microsoft.com/office/powerpoint/2010/main" val="172626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1" name="Rectangle 16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3" name="Freeform: Shape 16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Immagine 2" descr="Immagine che contiene diagramma&#10;&#10;Descrizione generata automaticamente">
            <a:extLst>
              <a:ext uri="{FF2B5EF4-FFF2-40B4-BE49-F238E27FC236}">
                <a16:creationId xmlns:a16="http://schemas.microsoft.com/office/drawing/2014/main" id="{3A426A80-F180-EA0F-0A14-0F470BCF000B}"/>
              </a:ext>
            </a:extLst>
          </p:cNvPr>
          <p:cNvPicPr>
            <a:picLocks noChangeAspect="1"/>
          </p:cNvPicPr>
          <p:nvPr/>
        </p:nvPicPr>
        <p:blipFill>
          <a:blip r:embed="rId3"/>
          <a:stretch>
            <a:fillRect/>
          </a:stretch>
        </p:blipFill>
        <p:spPr>
          <a:xfrm>
            <a:off x="6541053" y="1336146"/>
            <a:ext cx="4777381" cy="401300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65" name="Arc 16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Titolo 1">
            <a:extLst>
              <a:ext uri="{FF2B5EF4-FFF2-40B4-BE49-F238E27FC236}">
                <a16:creationId xmlns:a16="http://schemas.microsoft.com/office/drawing/2014/main" id="{41DCDC1B-AC81-65FC-C3B5-E5C62BC987DE}"/>
              </a:ext>
            </a:extLst>
          </p:cNvPr>
          <p:cNvSpPr>
            <a:spLocks noGrp="1"/>
          </p:cNvSpPr>
          <p:nvPr>
            <p:ph type="title"/>
          </p:nvPr>
        </p:nvSpPr>
        <p:spPr>
          <a:xfrm>
            <a:off x="838201" y="479493"/>
            <a:ext cx="5257800" cy="1325563"/>
          </a:xfrm>
        </p:spPr>
        <p:txBody>
          <a:bodyPr>
            <a:normAutofit/>
          </a:bodyPr>
          <a:lstStyle/>
          <a:p>
            <a:r>
              <a:rPr lang="it-IT" dirty="0">
                <a:latin typeface="europa"/>
              </a:rPr>
              <a:t>Visual </a:t>
            </a:r>
            <a:r>
              <a:rPr lang="en-US" dirty="0">
                <a:latin typeface="europa"/>
              </a:rPr>
              <a:t>Example</a:t>
            </a:r>
          </a:p>
        </p:txBody>
      </p:sp>
      <p:sp>
        <p:nvSpPr>
          <p:cNvPr id="173" name="Segnaposto contenuto 3">
            <a:extLst>
              <a:ext uri="{FF2B5EF4-FFF2-40B4-BE49-F238E27FC236}">
                <a16:creationId xmlns:a16="http://schemas.microsoft.com/office/drawing/2014/main" id="{91C3B347-22A4-BC66-D562-AC421C41D164}"/>
              </a:ext>
            </a:extLst>
          </p:cNvPr>
          <p:cNvSpPr>
            <a:spLocks noGrp="1"/>
          </p:cNvSpPr>
          <p:nvPr>
            <p:ph idx="1"/>
          </p:nvPr>
        </p:nvSpPr>
        <p:spPr>
          <a:xfrm>
            <a:off x="838201" y="1984443"/>
            <a:ext cx="5257800" cy="4192520"/>
          </a:xfrm>
        </p:spPr>
        <p:txBody>
          <a:bodyPr>
            <a:normAutofit/>
          </a:bodyPr>
          <a:lstStyle/>
          <a:p>
            <a:pPr marL="0" indent="0">
              <a:buNone/>
            </a:pPr>
            <a:r>
              <a:rPr lang="en-US" sz="1600" dirty="0"/>
              <a:t>White background blocks are valid blocks, Grey background are invalid blocks and Black background indicates an invalid transaction stored in C. </a:t>
            </a:r>
          </a:p>
          <a:p>
            <a:pPr marL="0" indent="0">
              <a:buNone/>
            </a:pPr>
            <a:r>
              <a:rPr lang="en-US" sz="1600" dirty="0"/>
              <a:t>Backlog S contains 8 transactions (T1, T2,..., T8 )</a:t>
            </a:r>
          </a:p>
          <a:p>
            <a:pPr marL="0" indent="0">
              <a:buNone/>
            </a:pPr>
            <a:r>
              <a:rPr lang="en-US" sz="1600" dirty="0"/>
              <a:t>Network is composed by three nodes, n1, n2, n3</a:t>
            </a:r>
          </a:p>
          <a:p>
            <a:pPr marL="0" indent="0">
              <a:buNone/>
            </a:pPr>
            <a:r>
              <a:rPr lang="en-US" sz="1600" dirty="0"/>
              <a:t>The node n1 creates a block containing the transactions T1, T4, T5. </a:t>
            </a:r>
          </a:p>
          <a:p>
            <a:pPr marL="0" indent="0">
              <a:buNone/>
            </a:pPr>
            <a:r>
              <a:rPr lang="en-US" sz="1600" dirty="0"/>
              <a:t>The majority of nodes voted as valid these three transactions, and therefore the block 1 has been marked as decided valid. </a:t>
            </a:r>
          </a:p>
          <a:p>
            <a:pPr marL="0" indent="0">
              <a:buNone/>
            </a:pPr>
            <a:r>
              <a:rPr lang="en-US" sz="1600" dirty="0"/>
              <a:t>Block 2 is created by node n2 and contains the transactions T2, T3 and T7. </a:t>
            </a:r>
          </a:p>
          <a:p>
            <a:pPr marL="0" indent="0">
              <a:buNone/>
            </a:pPr>
            <a:r>
              <a:rPr lang="en-US" sz="1600" dirty="0"/>
              <a:t>The transaction T3 has been considered as invalid, so the correspondent block has been marked as decided invalid but it has not been removed from the chain of blocks</a:t>
            </a:r>
          </a:p>
        </p:txBody>
      </p:sp>
    </p:spTree>
    <p:extLst>
      <p:ext uri="{BB962C8B-B14F-4D97-AF65-F5344CB8AC3E}">
        <p14:creationId xmlns:p14="http://schemas.microsoft.com/office/powerpoint/2010/main" val="3949820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8" name="Rectangle 14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olo 1">
            <a:extLst>
              <a:ext uri="{FF2B5EF4-FFF2-40B4-BE49-F238E27FC236}">
                <a16:creationId xmlns:a16="http://schemas.microsoft.com/office/drawing/2014/main" id="{4EC69D8E-AF57-E21E-669E-493850C695B3}"/>
              </a:ext>
            </a:extLst>
          </p:cNvPr>
          <p:cNvSpPr>
            <a:spLocks noGrp="1"/>
          </p:cNvSpPr>
          <p:nvPr>
            <p:ph type="title"/>
          </p:nvPr>
        </p:nvSpPr>
        <p:spPr>
          <a:xfrm>
            <a:off x="841248" y="548640"/>
            <a:ext cx="3600860" cy="5431536"/>
          </a:xfrm>
        </p:spPr>
        <p:txBody>
          <a:bodyPr>
            <a:normAutofit/>
          </a:bodyPr>
          <a:lstStyle/>
          <a:p>
            <a:r>
              <a:rPr lang="it-IT" sz="5400" dirty="0">
                <a:latin typeface="europa"/>
              </a:rPr>
              <a:t>Not ACID But SALT</a:t>
            </a:r>
            <a:endParaRPr lang="it-IT" sz="5400" dirty="0"/>
          </a:p>
        </p:txBody>
      </p:sp>
      <p:sp>
        <p:nvSpPr>
          <p:cNvPr id="15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A35169BE-464F-D97A-CCEC-52404099D190}"/>
              </a:ext>
            </a:extLst>
          </p:cNvPr>
          <p:cNvSpPr>
            <a:spLocks noGrp="1"/>
          </p:cNvSpPr>
          <p:nvPr>
            <p:ph idx="1"/>
          </p:nvPr>
        </p:nvSpPr>
        <p:spPr>
          <a:xfrm>
            <a:off x="5126418" y="552091"/>
            <a:ext cx="6224335" cy="5431536"/>
          </a:xfrm>
        </p:spPr>
        <p:txBody>
          <a:bodyPr anchor="ctr">
            <a:normAutofit/>
          </a:bodyPr>
          <a:lstStyle/>
          <a:p>
            <a:r>
              <a:rPr lang="it-IT" sz="2200" dirty="0"/>
              <a:t>ACID </a:t>
            </a:r>
            <a:r>
              <a:rPr lang="it-IT" sz="2200" dirty="0" err="1"/>
              <a:t>referes</a:t>
            </a:r>
            <a:r>
              <a:rPr lang="it-IT" sz="2200" dirty="0"/>
              <a:t> to a set of </a:t>
            </a:r>
            <a:r>
              <a:rPr lang="it-IT" sz="2200" dirty="0" err="1"/>
              <a:t>guarantees</a:t>
            </a:r>
            <a:r>
              <a:rPr lang="it-IT" sz="2200" dirty="0"/>
              <a:t> for </a:t>
            </a:r>
            <a:r>
              <a:rPr lang="it-IT" sz="2200" dirty="0" err="1"/>
              <a:t>each</a:t>
            </a:r>
            <a:r>
              <a:rPr lang="it-IT" sz="2200" dirty="0"/>
              <a:t> </a:t>
            </a:r>
            <a:r>
              <a:rPr lang="it-IT" sz="2200" dirty="0" err="1"/>
              <a:t>transaction</a:t>
            </a:r>
            <a:r>
              <a:rPr lang="it-IT" sz="2200" dirty="0"/>
              <a:t> to be </a:t>
            </a:r>
            <a:r>
              <a:rPr lang="it-IT" sz="2200" dirty="0" err="1"/>
              <a:t>processed</a:t>
            </a:r>
            <a:r>
              <a:rPr lang="it-IT" sz="2200" dirty="0"/>
              <a:t> by the TP system: </a:t>
            </a:r>
            <a:r>
              <a:rPr lang="it-IT" sz="2200" dirty="0" err="1"/>
              <a:t>Atomicity</a:t>
            </a:r>
            <a:r>
              <a:rPr lang="it-IT" sz="2200" dirty="0"/>
              <a:t>, </a:t>
            </a:r>
            <a:r>
              <a:rPr lang="it-IT" sz="2200" dirty="0" err="1"/>
              <a:t>Consistency</a:t>
            </a:r>
            <a:r>
              <a:rPr lang="it-IT" sz="2200" dirty="0"/>
              <a:t>, </a:t>
            </a:r>
            <a:r>
              <a:rPr lang="it-IT" sz="2200" dirty="0" err="1"/>
              <a:t>Isolation</a:t>
            </a:r>
            <a:r>
              <a:rPr lang="it-IT" sz="2200" dirty="0"/>
              <a:t>, and </a:t>
            </a:r>
            <a:r>
              <a:rPr lang="it-IT" sz="2200" dirty="0" err="1"/>
              <a:t>Durability</a:t>
            </a:r>
            <a:r>
              <a:rPr lang="it-IT" sz="2200" dirty="0"/>
              <a:t>.</a:t>
            </a:r>
          </a:p>
          <a:p>
            <a:r>
              <a:rPr lang="it-IT" sz="2200" dirty="0"/>
              <a:t>SALT </a:t>
            </a:r>
            <a:r>
              <a:rPr lang="it-IT" sz="2200" dirty="0" err="1"/>
              <a:t>is</a:t>
            </a:r>
            <a:r>
              <a:rPr lang="it-IT" sz="2200" dirty="0"/>
              <a:t> </a:t>
            </a:r>
            <a:r>
              <a:rPr lang="it-IT" sz="2200" dirty="0" err="1"/>
              <a:t>about</a:t>
            </a:r>
            <a:r>
              <a:rPr lang="it-IT" sz="2200" dirty="0"/>
              <a:t> </a:t>
            </a:r>
            <a:r>
              <a:rPr lang="it-IT" sz="2200" dirty="0" err="1"/>
              <a:t>Sequential</a:t>
            </a:r>
            <a:r>
              <a:rPr lang="it-IT" sz="2200" dirty="0"/>
              <a:t>, </a:t>
            </a:r>
            <a:r>
              <a:rPr lang="it-IT" sz="2200" dirty="0" err="1"/>
              <a:t>Agreed</a:t>
            </a:r>
            <a:r>
              <a:rPr lang="it-IT" sz="2200" dirty="0"/>
              <a:t>-on, Ledger, and </a:t>
            </a:r>
            <a:r>
              <a:rPr lang="it-IT" sz="2200" dirty="0" err="1"/>
              <a:t>Tamper-resistant</a:t>
            </a:r>
            <a:r>
              <a:rPr lang="it-IT" sz="2200" dirty="0"/>
              <a:t> </a:t>
            </a:r>
            <a:r>
              <a:rPr lang="it-IT" sz="2200" dirty="0" err="1"/>
              <a:t>transaction</a:t>
            </a:r>
            <a:r>
              <a:rPr lang="it-IT" sz="2200" dirty="0"/>
              <a:t> processing. </a:t>
            </a:r>
          </a:p>
        </p:txBody>
      </p:sp>
    </p:spTree>
    <p:extLst>
      <p:ext uri="{BB962C8B-B14F-4D97-AF65-F5344CB8AC3E}">
        <p14:creationId xmlns:p14="http://schemas.microsoft.com/office/powerpoint/2010/main" val="2828167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6" name="Rectangle 165">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68" name="Rectangle 167">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itolo 1">
            <a:extLst>
              <a:ext uri="{FF2B5EF4-FFF2-40B4-BE49-F238E27FC236}">
                <a16:creationId xmlns:a16="http://schemas.microsoft.com/office/drawing/2014/main" id="{8F71EA02-D73F-88FD-CD63-B8A0E08783B1}"/>
              </a:ext>
            </a:extLst>
          </p:cNvPr>
          <p:cNvSpPr>
            <a:spLocks noGrp="1"/>
          </p:cNvSpPr>
          <p:nvPr>
            <p:ph type="title"/>
          </p:nvPr>
        </p:nvSpPr>
        <p:spPr>
          <a:xfrm>
            <a:off x="1051560" y="586822"/>
            <a:ext cx="3657600" cy="1645920"/>
          </a:xfrm>
        </p:spPr>
        <p:txBody>
          <a:bodyPr>
            <a:normAutofit/>
          </a:bodyPr>
          <a:lstStyle/>
          <a:p>
            <a:r>
              <a:rPr lang="it-IT" sz="3200" dirty="0">
                <a:latin typeface="europa"/>
              </a:rPr>
              <a:t>T</a:t>
            </a:r>
            <a:r>
              <a:rPr lang="it-IT" sz="3200" b="0" i="0" dirty="0">
                <a:effectLst/>
                <a:latin typeface="europa"/>
              </a:rPr>
              <a:t>hroughput</a:t>
            </a:r>
            <a:endParaRPr lang="it-IT" sz="3200" dirty="0"/>
          </a:p>
        </p:txBody>
      </p:sp>
      <p:sp>
        <p:nvSpPr>
          <p:cNvPr id="173" name="Rectangle 169">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2" name="Rectangle 171">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EB74EE4A-2640-62DD-D60D-981B160BCFE1}"/>
              </a:ext>
            </a:extLst>
          </p:cNvPr>
          <p:cNvSpPr>
            <a:spLocks noGrp="1"/>
          </p:cNvSpPr>
          <p:nvPr>
            <p:ph idx="1"/>
          </p:nvPr>
        </p:nvSpPr>
        <p:spPr>
          <a:xfrm>
            <a:off x="5250106" y="586822"/>
            <a:ext cx="6106742" cy="1645920"/>
          </a:xfrm>
        </p:spPr>
        <p:txBody>
          <a:bodyPr anchor="ctr">
            <a:normAutofit/>
          </a:bodyPr>
          <a:lstStyle/>
          <a:p>
            <a:pPr marL="0" indent="0">
              <a:buNone/>
            </a:pPr>
            <a:r>
              <a:rPr lang="en-US" sz="1800" dirty="0"/>
              <a:t>The throughput of </a:t>
            </a:r>
            <a:r>
              <a:rPr lang="en-US" sz="1800" dirty="0" err="1"/>
              <a:t>BigchainDB</a:t>
            </a:r>
            <a:r>
              <a:rPr lang="en-US" sz="1800" dirty="0"/>
              <a:t> varies from </a:t>
            </a:r>
            <a:r>
              <a:rPr lang="en-US" sz="1800" b="1" dirty="0"/>
              <a:t>1000</a:t>
            </a:r>
            <a:r>
              <a:rPr lang="en-US" sz="1800" dirty="0"/>
              <a:t> to </a:t>
            </a:r>
            <a:r>
              <a:rPr lang="en-US" sz="1800" b="1" dirty="0"/>
              <a:t>2000</a:t>
            </a:r>
            <a:r>
              <a:rPr lang="en-US" sz="1800" dirty="0"/>
              <a:t> writing transactions per second, tests conducted on a cluster of 32 and 64 nodes.</a:t>
            </a:r>
          </a:p>
          <a:p>
            <a:pPr marL="0" indent="0">
              <a:buNone/>
            </a:pPr>
            <a:r>
              <a:rPr lang="en-US" sz="1800" dirty="0"/>
              <a:t>The performances are strictly related to the number of processes simultaneously writing to the databases.</a:t>
            </a:r>
            <a:endParaRPr lang="it-IT" sz="1800" dirty="0"/>
          </a:p>
        </p:txBody>
      </p:sp>
      <p:pic>
        <p:nvPicPr>
          <p:cNvPr id="8" name="Immagine 7">
            <a:extLst>
              <a:ext uri="{FF2B5EF4-FFF2-40B4-BE49-F238E27FC236}">
                <a16:creationId xmlns:a16="http://schemas.microsoft.com/office/drawing/2014/main" id="{743841F1-4DEA-D2BF-B85B-810C30D1BEB0}"/>
              </a:ext>
            </a:extLst>
          </p:cNvPr>
          <p:cNvPicPr>
            <a:picLocks noChangeAspect="1"/>
          </p:cNvPicPr>
          <p:nvPr/>
        </p:nvPicPr>
        <p:blipFill>
          <a:blip r:embed="rId3"/>
          <a:stretch>
            <a:fillRect/>
          </a:stretch>
        </p:blipFill>
        <p:spPr>
          <a:xfrm>
            <a:off x="557783" y="2970765"/>
            <a:ext cx="5481509" cy="3001127"/>
          </a:xfrm>
          <a:prstGeom prst="rect">
            <a:avLst/>
          </a:prstGeom>
        </p:spPr>
      </p:pic>
      <p:pic>
        <p:nvPicPr>
          <p:cNvPr id="6" name="Immagine 5">
            <a:extLst>
              <a:ext uri="{FF2B5EF4-FFF2-40B4-BE49-F238E27FC236}">
                <a16:creationId xmlns:a16="http://schemas.microsoft.com/office/drawing/2014/main" id="{411BF788-47F0-3766-DC16-6F58EF841759}"/>
              </a:ext>
            </a:extLst>
          </p:cNvPr>
          <p:cNvPicPr>
            <a:picLocks noChangeAspect="1"/>
          </p:cNvPicPr>
          <p:nvPr/>
        </p:nvPicPr>
        <p:blipFill>
          <a:blip r:embed="rId4"/>
          <a:stretch>
            <a:fillRect/>
          </a:stretch>
        </p:blipFill>
        <p:spPr>
          <a:xfrm>
            <a:off x="6198781" y="3207678"/>
            <a:ext cx="5523082" cy="2527302"/>
          </a:xfrm>
          <a:prstGeom prst="rect">
            <a:avLst/>
          </a:prstGeom>
        </p:spPr>
      </p:pic>
    </p:spTree>
    <p:extLst>
      <p:ext uri="{BB962C8B-B14F-4D97-AF65-F5344CB8AC3E}">
        <p14:creationId xmlns:p14="http://schemas.microsoft.com/office/powerpoint/2010/main" val="3997942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 name="Rectangle 100">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8" name="Freeform: Shape 102">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 name="Freeform: Shape 104">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203A944-C5DC-15AC-329C-28FA84F58064}"/>
              </a:ext>
            </a:extLst>
          </p:cNvPr>
          <p:cNvSpPr>
            <a:spLocks noGrp="1"/>
          </p:cNvSpPr>
          <p:nvPr>
            <p:ph type="title"/>
          </p:nvPr>
        </p:nvSpPr>
        <p:spPr>
          <a:xfrm>
            <a:off x="438913" y="859536"/>
            <a:ext cx="4832802" cy="1243584"/>
          </a:xfrm>
        </p:spPr>
        <p:txBody>
          <a:bodyPr>
            <a:normAutofit/>
          </a:bodyPr>
          <a:lstStyle/>
          <a:p>
            <a:r>
              <a:rPr lang="it-IT" sz="3400" b="0" i="0">
                <a:effectLst/>
                <a:latin typeface="europa"/>
              </a:rPr>
              <a:t>Objective</a:t>
            </a:r>
            <a:endParaRPr lang="it-IT" sz="3400"/>
          </a:p>
        </p:txBody>
      </p:sp>
      <p:sp>
        <p:nvSpPr>
          <p:cNvPr id="107" name="Rectangle 10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9" name="Rectangle 10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99F563CB-B4F7-9915-1691-772639F0120D}"/>
              </a:ext>
            </a:extLst>
          </p:cNvPr>
          <p:cNvSpPr>
            <a:spLocks noGrp="1"/>
          </p:cNvSpPr>
          <p:nvPr>
            <p:ph idx="1"/>
          </p:nvPr>
        </p:nvSpPr>
        <p:spPr>
          <a:xfrm>
            <a:off x="438912" y="2512611"/>
            <a:ext cx="4832803" cy="3664351"/>
          </a:xfrm>
        </p:spPr>
        <p:txBody>
          <a:bodyPr>
            <a:normAutofit/>
          </a:bodyPr>
          <a:lstStyle/>
          <a:p>
            <a:pPr marL="0" indent="0">
              <a:buNone/>
            </a:pPr>
            <a:r>
              <a:rPr lang="en-US" sz="1800">
                <a:latin typeface="europa"/>
              </a:rPr>
              <a:t>The objective of our project is to define a prototype tool to store IoT data on a blockchain database based on BigchainDB </a:t>
            </a:r>
          </a:p>
          <a:p>
            <a:pPr marL="0" indent="0">
              <a:buNone/>
            </a:pPr>
            <a:endParaRPr lang="en-US" sz="1800">
              <a:latin typeface="europa"/>
            </a:endParaRPr>
          </a:p>
          <a:p>
            <a:pPr marL="0" indent="0">
              <a:buNone/>
            </a:pPr>
            <a:endParaRPr lang="en-US" sz="1800">
              <a:latin typeface="europa"/>
            </a:endParaRPr>
          </a:p>
          <a:p>
            <a:pPr marL="0" indent="0">
              <a:buNone/>
            </a:pPr>
            <a:r>
              <a:rPr lang="en-US" sz="1800">
                <a:latin typeface="europa"/>
              </a:rPr>
              <a:t>In order to guarantee scalability and performance, we introduce an additional message broker component based on Apache Kafka</a:t>
            </a:r>
          </a:p>
          <a:p>
            <a:pPr marL="0" indent="0">
              <a:buNone/>
            </a:pPr>
            <a:endParaRPr lang="it-IT" sz="1800">
              <a:latin typeface="europa"/>
            </a:endParaRPr>
          </a:p>
        </p:txBody>
      </p:sp>
      <p:pic>
        <p:nvPicPr>
          <p:cNvPr id="30" name="Immagine 29">
            <a:extLst>
              <a:ext uri="{FF2B5EF4-FFF2-40B4-BE49-F238E27FC236}">
                <a16:creationId xmlns:a16="http://schemas.microsoft.com/office/drawing/2014/main" id="{60ECECFC-E4D9-DE48-3D12-0EDD0DA34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3433762"/>
            <a:ext cx="2743200" cy="2743200"/>
          </a:xfrm>
          <a:prstGeom prst="rect">
            <a:avLst/>
          </a:prstGeom>
        </p:spPr>
      </p:pic>
      <p:pic>
        <p:nvPicPr>
          <p:cNvPr id="25" name="Immagine 24">
            <a:extLst>
              <a:ext uri="{FF2B5EF4-FFF2-40B4-BE49-F238E27FC236}">
                <a16:creationId xmlns:a16="http://schemas.microsoft.com/office/drawing/2014/main" id="{E49BAB9C-9F6D-602A-48D3-4243BDCAE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368" y="1650888"/>
            <a:ext cx="5135719" cy="1861698"/>
          </a:xfrm>
          <a:prstGeom prst="rect">
            <a:avLst/>
          </a:prstGeom>
        </p:spPr>
      </p:pic>
    </p:spTree>
    <p:extLst>
      <p:ext uri="{BB962C8B-B14F-4D97-AF65-F5344CB8AC3E}">
        <p14:creationId xmlns:p14="http://schemas.microsoft.com/office/powerpoint/2010/main" val="3412975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6" name="Rectangle 165">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8" name="Freeform: Shape 167">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3" name="Freeform: Shape 169">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olo 1">
            <a:extLst>
              <a:ext uri="{FF2B5EF4-FFF2-40B4-BE49-F238E27FC236}">
                <a16:creationId xmlns:a16="http://schemas.microsoft.com/office/drawing/2014/main" id="{8F71EA02-D73F-88FD-CD63-B8A0E08783B1}"/>
              </a:ext>
            </a:extLst>
          </p:cNvPr>
          <p:cNvSpPr>
            <a:spLocks noGrp="1"/>
          </p:cNvSpPr>
          <p:nvPr>
            <p:ph type="title"/>
          </p:nvPr>
        </p:nvSpPr>
        <p:spPr>
          <a:xfrm>
            <a:off x="371094" y="1161288"/>
            <a:ext cx="3438144" cy="1124712"/>
          </a:xfrm>
        </p:spPr>
        <p:txBody>
          <a:bodyPr anchor="b">
            <a:normAutofit fontScale="90000"/>
          </a:bodyPr>
          <a:lstStyle/>
          <a:p>
            <a:br>
              <a:rPr lang="it-IT" sz="2800" dirty="0">
                <a:latin typeface="europa"/>
              </a:rPr>
            </a:br>
            <a:r>
              <a:rPr lang="it-IT" sz="2800" dirty="0" err="1">
                <a:latin typeface="europa"/>
              </a:rPr>
              <a:t>T</a:t>
            </a:r>
            <a:r>
              <a:rPr lang="it-IT" sz="2800" b="0" i="0" dirty="0" err="1">
                <a:effectLst/>
                <a:latin typeface="europa"/>
              </a:rPr>
              <a:t>hroughput’s</a:t>
            </a:r>
            <a:r>
              <a:rPr lang="it-IT" sz="2800" b="0" i="0" dirty="0">
                <a:effectLst/>
                <a:latin typeface="europa"/>
              </a:rPr>
              <a:t> Experiment</a:t>
            </a:r>
            <a:endParaRPr lang="it-IT" sz="2800" dirty="0"/>
          </a:p>
        </p:txBody>
      </p:sp>
      <p:sp>
        <p:nvSpPr>
          <p:cNvPr id="172" name="Rectangle 17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4" name="Rectangle 17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Segnaposto contenuto 2">
            <a:extLst>
              <a:ext uri="{FF2B5EF4-FFF2-40B4-BE49-F238E27FC236}">
                <a16:creationId xmlns:a16="http://schemas.microsoft.com/office/drawing/2014/main" id="{D01AF956-B7A5-3D7A-2EFE-3EB017F0D3B7}"/>
              </a:ext>
            </a:extLst>
          </p:cNvPr>
          <p:cNvSpPr>
            <a:spLocks noGrp="1"/>
          </p:cNvSpPr>
          <p:nvPr>
            <p:ph idx="1"/>
          </p:nvPr>
        </p:nvSpPr>
        <p:spPr>
          <a:xfrm>
            <a:off x="371094" y="2718054"/>
            <a:ext cx="3438906" cy="3207258"/>
          </a:xfrm>
        </p:spPr>
        <p:txBody>
          <a:bodyPr vert="horz" lIns="91440" tIns="45720" rIns="91440" bIns="45720" rtlCol="0" anchor="t">
            <a:normAutofit/>
          </a:bodyPr>
          <a:lstStyle/>
          <a:p>
            <a:pPr marL="0" indent="0">
              <a:buNone/>
            </a:pPr>
            <a:r>
              <a:rPr lang="en-US" sz="1400" kern="1200" dirty="0">
                <a:latin typeface="+mn-lt"/>
                <a:ea typeface="+mn-ea"/>
                <a:cs typeface="+mn-cs"/>
              </a:rPr>
              <a:t>One million transactions were processed in about 56 minutes without any failure. </a:t>
            </a:r>
          </a:p>
          <a:p>
            <a:pPr marL="0" indent="0">
              <a:buNone/>
            </a:pPr>
            <a:r>
              <a:rPr lang="en-US" sz="1400" kern="1200" dirty="0">
                <a:latin typeface="+mn-lt"/>
                <a:ea typeface="+mn-ea"/>
                <a:cs typeface="+mn-cs"/>
              </a:rPr>
              <a:t>99.7% of transactions were finalized within 9.392 seconds, 95% within 5.143 seconds, and 68% within 2.855 seconds.</a:t>
            </a:r>
          </a:p>
          <a:p>
            <a:pPr marL="0" indent="0">
              <a:buNone/>
            </a:pPr>
            <a:r>
              <a:rPr lang="en-US" sz="1400" kern="1200" dirty="0">
                <a:latin typeface="+mn-lt"/>
                <a:ea typeface="+mn-ea"/>
                <a:cs typeface="+mn-cs"/>
              </a:rPr>
              <a:t>The network finalized an average of 298 transactions per second, with a median value of 320 transactions per second.</a:t>
            </a:r>
          </a:p>
          <a:p>
            <a:pPr marL="0" indent="0">
              <a:buNone/>
            </a:pPr>
            <a:r>
              <a:rPr lang="en-US" sz="1400" dirty="0"/>
              <a:t>A</a:t>
            </a:r>
            <a:r>
              <a:rPr lang="en-US" sz="1400" kern="1200" dirty="0">
                <a:latin typeface="+mn-lt"/>
                <a:ea typeface="+mn-ea"/>
                <a:cs typeface="+mn-cs"/>
              </a:rPr>
              <a:t>ll transactions were 765 bytes.</a:t>
            </a:r>
          </a:p>
          <a:p>
            <a:pPr marL="0" indent="0">
              <a:buNone/>
            </a:pPr>
            <a:r>
              <a:rPr lang="en-US" sz="1400" kern="1200" dirty="0">
                <a:latin typeface="+mn-lt"/>
                <a:ea typeface="+mn-ea"/>
                <a:cs typeface="+mn-cs"/>
                <a:hlinkClick r:id="rId3"/>
              </a:rPr>
              <a:t>https://github.com/bigchaindb/BEPs/blob/master/23/README.md</a:t>
            </a:r>
            <a:endParaRPr lang="en-US" sz="1400" kern="1200" dirty="0">
              <a:latin typeface="+mn-lt"/>
              <a:ea typeface="+mn-ea"/>
              <a:cs typeface="+mn-cs"/>
            </a:endParaRPr>
          </a:p>
        </p:txBody>
      </p:sp>
      <p:pic>
        <p:nvPicPr>
          <p:cNvPr id="10" name="Immagine 9">
            <a:extLst>
              <a:ext uri="{FF2B5EF4-FFF2-40B4-BE49-F238E27FC236}">
                <a16:creationId xmlns:a16="http://schemas.microsoft.com/office/drawing/2014/main" id="{2388C467-E04D-D777-6750-1C6DC1A21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372" y="843533"/>
            <a:ext cx="6813129" cy="5280175"/>
          </a:xfrm>
          <a:prstGeom prst="rect">
            <a:avLst/>
          </a:prstGeom>
        </p:spPr>
      </p:pic>
    </p:spTree>
    <p:extLst>
      <p:ext uri="{BB962C8B-B14F-4D97-AF65-F5344CB8AC3E}">
        <p14:creationId xmlns:p14="http://schemas.microsoft.com/office/powerpoint/2010/main" val="875850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A35FBC9-5A83-F171-9A38-467654FAA8F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Pros and Cons</a:t>
            </a:r>
          </a:p>
        </p:txBody>
      </p:sp>
      <p:sp>
        <p:nvSpPr>
          <p:cNvPr id="2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09FB0AB7-6F3F-CE27-7D0A-BC161B208CE7}"/>
              </a:ext>
            </a:extLst>
          </p:cNvPr>
          <p:cNvSpPr txBox="1">
            <a:spLocks/>
          </p:cNvSpPr>
          <p:nvPr/>
        </p:nvSpPr>
        <p:spPr>
          <a:xfrm>
            <a:off x="6093701" y="2237695"/>
            <a:ext cx="4606848" cy="413435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2"/>
                </a:solidFill>
              </a:rPr>
              <a:t>Cons</a:t>
            </a:r>
          </a:p>
          <a:p>
            <a:r>
              <a:rPr lang="en-US" sz="2400" dirty="0">
                <a:solidFill>
                  <a:schemeClr val="tx2"/>
                </a:solidFill>
              </a:rPr>
              <a:t>Impossibility to write smart contracts.</a:t>
            </a:r>
          </a:p>
          <a:p>
            <a:r>
              <a:rPr lang="en-US" sz="2400" dirty="0">
                <a:solidFill>
                  <a:schemeClr val="tx2"/>
                </a:solidFill>
              </a:rPr>
              <a:t>Absence of Byzantine fault tolerance (crash-tolerant consensus algorithm)</a:t>
            </a:r>
          </a:p>
        </p:txBody>
      </p:sp>
      <p:sp>
        <p:nvSpPr>
          <p:cNvPr id="5" name="Segnaposto contenuto 2">
            <a:extLst>
              <a:ext uri="{FF2B5EF4-FFF2-40B4-BE49-F238E27FC236}">
                <a16:creationId xmlns:a16="http://schemas.microsoft.com/office/drawing/2014/main" id="{A2453C56-95E9-B177-3FA6-50750569ECFF}"/>
              </a:ext>
            </a:extLst>
          </p:cNvPr>
          <p:cNvSpPr>
            <a:spLocks noGrp="1"/>
          </p:cNvSpPr>
          <p:nvPr>
            <p:ph idx="1"/>
          </p:nvPr>
        </p:nvSpPr>
        <p:spPr>
          <a:xfrm>
            <a:off x="532251" y="2267094"/>
            <a:ext cx="5029200" cy="4075554"/>
          </a:xfrm>
        </p:spPr>
        <p:txBody>
          <a:bodyPr anchor="t">
            <a:normAutofit/>
          </a:bodyPr>
          <a:lstStyle/>
          <a:p>
            <a:pPr marL="0" indent="0">
              <a:buNone/>
            </a:pPr>
            <a:r>
              <a:rPr lang="en-US" sz="4000" dirty="0">
                <a:solidFill>
                  <a:schemeClr val="tx2"/>
                </a:solidFill>
              </a:rPr>
              <a:t>Pros</a:t>
            </a:r>
          </a:p>
          <a:p>
            <a:r>
              <a:rPr lang="en-US" sz="2400" dirty="0">
                <a:solidFill>
                  <a:schemeClr val="tx2"/>
                </a:solidFill>
              </a:rPr>
              <a:t>High throughput.</a:t>
            </a:r>
          </a:p>
          <a:p>
            <a:r>
              <a:rPr lang="en-US" sz="2400" dirty="0">
                <a:solidFill>
                  <a:schemeClr val="tx2"/>
                </a:solidFill>
              </a:rPr>
              <a:t>Low latency.</a:t>
            </a:r>
          </a:p>
          <a:p>
            <a:r>
              <a:rPr lang="en-US" sz="2400" dirty="0">
                <a:solidFill>
                  <a:schemeClr val="tx2"/>
                </a:solidFill>
              </a:rPr>
              <a:t>Finality of transactions.</a:t>
            </a:r>
          </a:p>
          <a:p>
            <a:r>
              <a:rPr lang="en-US" sz="2400" dirty="0">
                <a:solidFill>
                  <a:schemeClr val="tx2"/>
                </a:solidFill>
              </a:rPr>
              <a:t>High storage capabilities (linearly dependent  n the number of nodes).</a:t>
            </a:r>
          </a:p>
          <a:p>
            <a:r>
              <a:rPr lang="en-US" sz="2400" dirty="0">
                <a:solidFill>
                  <a:schemeClr val="tx2"/>
                </a:solidFill>
              </a:rPr>
              <a:t>Full-featured query language.</a:t>
            </a:r>
          </a:p>
          <a:p>
            <a:r>
              <a:rPr lang="en-US" sz="2400" dirty="0">
                <a:solidFill>
                  <a:schemeClr val="tx2"/>
                </a:solidFill>
              </a:rPr>
              <a:t>High performances in read-write operations.</a:t>
            </a:r>
          </a:p>
        </p:txBody>
      </p:sp>
    </p:spTree>
    <p:extLst>
      <p:ext uri="{BB962C8B-B14F-4D97-AF65-F5344CB8AC3E}">
        <p14:creationId xmlns:p14="http://schemas.microsoft.com/office/powerpoint/2010/main" val="2681634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A35FBC9-5A83-F171-9A38-467654FAA8F2}"/>
              </a:ext>
            </a:extLst>
          </p:cNvPr>
          <p:cNvSpPr>
            <a:spLocks noGrp="1"/>
          </p:cNvSpPr>
          <p:nvPr>
            <p:ph type="title"/>
          </p:nvPr>
        </p:nvSpPr>
        <p:spPr>
          <a:xfrm>
            <a:off x="630936" y="639520"/>
            <a:ext cx="3429000" cy="1719072"/>
          </a:xfrm>
        </p:spPr>
        <p:txBody>
          <a:bodyPr anchor="b">
            <a:normAutofit/>
          </a:bodyPr>
          <a:lstStyle/>
          <a:p>
            <a:r>
              <a:rPr lang="it-IT" sz="5400" dirty="0" err="1"/>
              <a:t>Prototype</a:t>
            </a:r>
            <a:endParaRPr lang="it-IT" sz="5400" dirty="0"/>
          </a:p>
        </p:txBody>
      </p:sp>
      <p:sp>
        <p:nvSpPr>
          <p:cNvPr id="7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CF8AFAAF-571B-2BE6-6345-1FEEE374F2DA}"/>
              </a:ext>
            </a:extLst>
          </p:cNvPr>
          <p:cNvSpPr>
            <a:spLocks noGrp="1"/>
          </p:cNvSpPr>
          <p:nvPr>
            <p:ph idx="1"/>
          </p:nvPr>
        </p:nvSpPr>
        <p:spPr>
          <a:xfrm>
            <a:off x="630935" y="2807208"/>
            <a:ext cx="4186725" cy="3410712"/>
          </a:xfrm>
        </p:spPr>
        <p:txBody>
          <a:bodyPr anchor="t">
            <a:normAutofit/>
          </a:bodyPr>
          <a:lstStyle/>
          <a:p>
            <a:pPr marL="0" indent="0">
              <a:buNone/>
            </a:pPr>
            <a:r>
              <a:rPr lang="en-US" sz="2000" dirty="0"/>
              <a:t>It is created with NodeJS, you can launch it with Docker</a:t>
            </a:r>
          </a:p>
          <a:p>
            <a:pPr marL="0" indent="0">
              <a:buNone/>
            </a:pPr>
            <a:endParaRPr lang="en-US" sz="2000" dirty="0"/>
          </a:p>
          <a:p>
            <a:pPr marL="0" indent="0">
              <a:buNone/>
            </a:pPr>
            <a:r>
              <a:rPr lang="en-US" sz="2000" dirty="0"/>
              <a:t>How to run</a:t>
            </a:r>
          </a:p>
          <a:p>
            <a:pPr marL="0" indent="0">
              <a:buNone/>
            </a:pPr>
            <a:r>
              <a:rPr lang="it-IT" sz="2000" b="1" i="1" dirty="0"/>
              <a:t>	</a:t>
            </a:r>
            <a:r>
              <a:rPr lang="it-IT" sz="2000" b="1" i="1" dirty="0" err="1"/>
              <a:t>docker</a:t>
            </a:r>
            <a:r>
              <a:rPr lang="it-IT" sz="2000" b="1" i="1" dirty="0"/>
              <a:t>-compose up </a:t>
            </a:r>
          </a:p>
          <a:p>
            <a:endParaRPr lang="it-IT" sz="2200" dirty="0"/>
          </a:p>
        </p:txBody>
      </p:sp>
      <p:pic>
        <p:nvPicPr>
          <p:cNvPr id="6" name="Immagine 5">
            <a:extLst>
              <a:ext uri="{FF2B5EF4-FFF2-40B4-BE49-F238E27FC236}">
                <a16:creationId xmlns:a16="http://schemas.microsoft.com/office/drawing/2014/main" id="{D941CAA3-F051-0865-C19A-2C87CCDEDAFE}"/>
              </a:ext>
            </a:extLst>
          </p:cNvPr>
          <p:cNvPicPr>
            <a:picLocks noChangeAspect="1"/>
          </p:cNvPicPr>
          <p:nvPr/>
        </p:nvPicPr>
        <p:blipFill>
          <a:blip r:embed="rId3"/>
          <a:stretch>
            <a:fillRect/>
          </a:stretch>
        </p:blipFill>
        <p:spPr>
          <a:xfrm>
            <a:off x="4817660" y="2061972"/>
            <a:ext cx="6903720" cy="3410712"/>
          </a:xfrm>
          <a:prstGeom prst="rect">
            <a:avLst/>
          </a:prstGeom>
        </p:spPr>
      </p:pic>
    </p:spTree>
    <p:extLst>
      <p:ext uri="{BB962C8B-B14F-4D97-AF65-F5344CB8AC3E}">
        <p14:creationId xmlns:p14="http://schemas.microsoft.com/office/powerpoint/2010/main" val="1693891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1CD04BC-AAC7-1703-9A29-5F818B1B2913}"/>
              </a:ext>
            </a:extLst>
          </p:cNvPr>
          <p:cNvSpPr>
            <a:spLocks noGrp="1"/>
          </p:cNvSpPr>
          <p:nvPr>
            <p:ph type="title"/>
          </p:nvPr>
        </p:nvSpPr>
        <p:spPr>
          <a:xfrm>
            <a:off x="1171074" y="1396686"/>
            <a:ext cx="3240506" cy="4064628"/>
          </a:xfrm>
        </p:spPr>
        <p:txBody>
          <a:bodyPr>
            <a:normAutofit/>
          </a:bodyPr>
          <a:lstStyle/>
          <a:p>
            <a:pPr algn="ctr"/>
            <a:r>
              <a:rPr lang="it-IT" dirty="0">
                <a:solidFill>
                  <a:srgbClr val="FFFFFF"/>
                </a:solidFill>
              </a:rPr>
              <a:t>Libraries</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05D078AA-7ED9-4F97-109D-549BE4BE4DCA}"/>
              </a:ext>
            </a:extLst>
          </p:cNvPr>
          <p:cNvSpPr>
            <a:spLocks noGrp="1"/>
          </p:cNvSpPr>
          <p:nvPr>
            <p:ph idx="1"/>
          </p:nvPr>
        </p:nvSpPr>
        <p:spPr>
          <a:xfrm>
            <a:off x="5365121" y="1803688"/>
            <a:ext cx="6201568" cy="3935281"/>
          </a:xfrm>
        </p:spPr>
        <p:txBody>
          <a:bodyPr>
            <a:normAutofit/>
          </a:bodyPr>
          <a:lstStyle/>
          <a:p>
            <a:pPr lvl="1"/>
            <a:r>
              <a:rPr lang="en-US" sz="2800" dirty="0"/>
              <a:t>AXIOS </a:t>
            </a:r>
            <a:r>
              <a:rPr lang="en-US" sz="2000" i="1" dirty="0">
                <a:solidFill>
                  <a:schemeClr val="tx1">
                    <a:lumMod val="75000"/>
                    <a:lumOff val="25000"/>
                  </a:schemeClr>
                </a:solidFill>
              </a:rPr>
              <a:t>(version 1.3.2)</a:t>
            </a:r>
          </a:p>
          <a:p>
            <a:pPr lvl="1"/>
            <a:endParaRPr lang="en-US" sz="2000" i="1" dirty="0">
              <a:solidFill>
                <a:schemeClr val="tx1">
                  <a:lumMod val="75000"/>
                  <a:lumOff val="25000"/>
                </a:schemeClr>
              </a:solidFill>
            </a:endParaRPr>
          </a:p>
          <a:p>
            <a:pPr lvl="1"/>
            <a:r>
              <a:rPr lang="en-US" sz="2800" dirty="0" err="1"/>
              <a:t>Bigchaindb</a:t>
            </a:r>
            <a:r>
              <a:rPr lang="en-US" sz="2800" dirty="0"/>
              <a:t>-</a:t>
            </a:r>
            <a:r>
              <a:rPr lang="en-US" sz="2800" dirty="0" err="1"/>
              <a:t>js</a:t>
            </a:r>
            <a:r>
              <a:rPr lang="en-US" sz="2800" dirty="0"/>
              <a:t>-driver </a:t>
            </a:r>
            <a:r>
              <a:rPr lang="en-US" sz="2000" i="1" dirty="0">
                <a:solidFill>
                  <a:schemeClr val="tx1">
                    <a:lumMod val="75000"/>
                    <a:lumOff val="25000"/>
                  </a:schemeClr>
                </a:solidFill>
              </a:rPr>
              <a:t>(version 4.3.0)</a:t>
            </a:r>
          </a:p>
          <a:p>
            <a:pPr lvl="1"/>
            <a:endParaRPr lang="en-US" sz="2000" i="1" dirty="0">
              <a:solidFill>
                <a:schemeClr val="tx1">
                  <a:lumMod val="75000"/>
                  <a:lumOff val="25000"/>
                </a:schemeClr>
              </a:solidFill>
            </a:endParaRPr>
          </a:p>
          <a:p>
            <a:pPr lvl="1"/>
            <a:r>
              <a:rPr lang="en-US" sz="2800" dirty="0"/>
              <a:t>Config </a:t>
            </a:r>
            <a:r>
              <a:rPr lang="en-US" sz="2000" i="1" dirty="0">
                <a:solidFill>
                  <a:schemeClr val="tx1">
                    <a:lumMod val="75000"/>
                    <a:lumOff val="25000"/>
                  </a:schemeClr>
                </a:solidFill>
              </a:rPr>
              <a:t>(version 3.3.9)</a:t>
            </a:r>
          </a:p>
          <a:p>
            <a:pPr lvl="1"/>
            <a:endParaRPr lang="en-US" sz="2000" i="1" dirty="0">
              <a:solidFill>
                <a:schemeClr val="tx1">
                  <a:lumMod val="75000"/>
                  <a:lumOff val="25000"/>
                </a:schemeClr>
              </a:solidFill>
            </a:endParaRPr>
          </a:p>
          <a:p>
            <a:pPr lvl="1"/>
            <a:r>
              <a:rPr lang="en-US" sz="2800" dirty="0" err="1"/>
              <a:t>Kafkajs</a:t>
            </a:r>
            <a:r>
              <a:rPr lang="en-US" sz="2800" dirty="0"/>
              <a:t> </a:t>
            </a:r>
            <a:r>
              <a:rPr lang="en-US" sz="2000" i="1" dirty="0">
                <a:solidFill>
                  <a:schemeClr val="tx1">
                    <a:lumMod val="75000"/>
                    <a:lumOff val="25000"/>
                  </a:schemeClr>
                </a:solidFill>
              </a:rPr>
              <a:t>(version 2.2.3)</a:t>
            </a:r>
            <a:endParaRPr lang="en-US" sz="2800" i="1" dirty="0">
              <a:solidFill>
                <a:schemeClr val="tx1">
                  <a:lumMod val="75000"/>
                  <a:lumOff val="25000"/>
                </a:schemeClr>
              </a:solidFill>
            </a:endParaRPr>
          </a:p>
        </p:txBody>
      </p:sp>
    </p:spTree>
    <p:extLst>
      <p:ext uri="{BB962C8B-B14F-4D97-AF65-F5344CB8AC3E}">
        <p14:creationId xmlns:p14="http://schemas.microsoft.com/office/powerpoint/2010/main" val="3780909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A35FBC9-5A83-F171-9A38-467654FAA8F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Logic</a:t>
            </a:r>
          </a:p>
        </p:txBody>
      </p:sp>
      <p:sp>
        <p:nvSpPr>
          <p:cNvPr id="2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B562C9CF-A843-F59A-B4ED-BCDA6292B57F}"/>
              </a:ext>
            </a:extLst>
          </p:cNvPr>
          <p:cNvPicPr>
            <a:picLocks noChangeAspect="1"/>
          </p:cNvPicPr>
          <p:nvPr/>
        </p:nvPicPr>
        <p:blipFill>
          <a:blip r:embed="rId3"/>
          <a:stretch>
            <a:fillRect/>
          </a:stretch>
        </p:blipFill>
        <p:spPr>
          <a:xfrm>
            <a:off x="0" y="2347430"/>
            <a:ext cx="12192000" cy="3029208"/>
          </a:xfrm>
          <a:prstGeom prst="rect">
            <a:avLst/>
          </a:prstGeom>
        </p:spPr>
      </p:pic>
    </p:spTree>
    <p:extLst>
      <p:ext uri="{BB962C8B-B14F-4D97-AF65-F5344CB8AC3E}">
        <p14:creationId xmlns:p14="http://schemas.microsoft.com/office/powerpoint/2010/main" val="1242241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olo 1">
            <a:extLst>
              <a:ext uri="{FF2B5EF4-FFF2-40B4-BE49-F238E27FC236}">
                <a16:creationId xmlns:a16="http://schemas.microsoft.com/office/drawing/2014/main" id="{7D54B13D-7AA6-A0C4-4451-E0B08F0EEC1F}"/>
              </a:ext>
            </a:extLst>
          </p:cNvPr>
          <p:cNvSpPr txBox="1">
            <a:spLocks/>
          </p:cNvSpPr>
          <p:nvPr/>
        </p:nvSpPr>
        <p:spPr>
          <a:xfrm>
            <a:off x="501876" y="1650733"/>
            <a:ext cx="4324648" cy="11181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Event Handling</a:t>
            </a:r>
            <a:endParaRPr lang="it-IT" sz="4000" dirty="0"/>
          </a:p>
        </p:txBody>
      </p:sp>
      <p:sp>
        <p:nvSpPr>
          <p:cNvPr id="4" name="Segnaposto contenuto 2">
            <a:extLst>
              <a:ext uri="{FF2B5EF4-FFF2-40B4-BE49-F238E27FC236}">
                <a16:creationId xmlns:a16="http://schemas.microsoft.com/office/drawing/2014/main" id="{1CEFC3E9-85C2-6F36-4CF8-3C4032F10E9E}"/>
              </a:ext>
            </a:extLst>
          </p:cNvPr>
          <p:cNvSpPr>
            <a:spLocks noGrp="1"/>
          </p:cNvSpPr>
          <p:nvPr>
            <p:ph idx="1"/>
          </p:nvPr>
        </p:nvSpPr>
        <p:spPr>
          <a:xfrm>
            <a:off x="609599" y="2945815"/>
            <a:ext cx="11362441" cy="2644279"/>
          </a:xfrm>
        </p:spPr>
        <p:txBody>
          <a:bodyPr>
            <a:normAutofit/>
          </a:bodyPr>
          <a:lstStyle/>
          <a:p>
            <a:pPr marL="0" indent="0">
              <a:buNone/>
            </a:pPr>
            <a:endParaRPr lang="en-US" sz="2200" b="1" dirty="0"/>
          </a:p>
          <a:p>
            <a:pPr marL="0" indent="0">
              <a:lnSpc>
                <a:spcPct val="100000"/>
              </a:lnSpc>
              <a:buNone/>
            </a:pPr>
            <a:r>
              <a:rPr lang="en-US" sz="2000" dirty="0"/>
              <a:t>Consume a message and, send it to the driver in order to create a transaction.</a:t>
            </a:r>
          </a:p>
          <a:p>
            <a:pPr marL="0" indent="0">
              <a:lnSpc>
                <a:spcPct val="100000"/>
              </a:lnSpc>
              <a:buNone/>
            </a:pPr>
            <a:r>
              <a:rPr lang="en-US" sz="2000" dirty="0"/>
              <a:t>After that we can re-send a confirmation ACK of creating a new valid block to Apache Kafka topic.</a:t>
            </a:r>
          </a:p>
          <a:p>
            <a:endParaRPr lang="it-IT" dirty="0"/>
          </a:p>
        </p:txBody>
      </p:sp>
      <p:pic>
        <p:nvPicPr>
          <p:cNvPr id="2" name="Segnaposto contenuto 8">
            <a:extLst>
              <a:ext uri="{FF2B5EF4-FFF2-40B4-BE49-F238E27FC236}">
                <a16:creationId xmlns:a16="http://schemas.microsoft.com/office/drawing/2014/main" id="{CDF0ADAE-32D9-64E5-D70E-FC5B0E052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6930" y="1859605"/>
            <a:ext cx="637335" cy="637335"/>
          </a:xfrm>
          <a:prstGeom prst="rect">
            <a:avLst/>
          </a:prstGeom>
        </p:spPr>
      </p:pic>
      <p:sp>
        <p:nvSpPr>
          <p:cNvPr id="6" name="CasellaDiTesto 5">
            <a:extLst>
              <a:ext uri="{FF2B5EF4-FFF2-40B4-BE49-F238E27FC236}">
                <a16:creationId xmlns:a16="http://schemas.microsoft.com/office/drawing/2014/main" id="{0CC72C59-349A-4C6B-9106-046D4C155106}"/>
              </a:ext>
            </a:extLst>
          </p:cNvPr>
          <p:cNvSpPr txBox="1"/>
          <p:nvPr/>
        </p:nvSpPr>
        <p:spPr>
          <a:xfrm>
            <a:off x="8696643" y="6282955"/>
            <a:ext cx="3774831" cy="369332"/>
          </a:xfrm>
          <a:prstGeom prst="rect">
            <a:avLst/>
          </a:prstGeom>
          <a:noFill/>
        </p:spPr>
        <p:txBody>
          <a:bodyPr wrap="square" rtlCol="0">
            <a:spAutoFit/>
          </a:bodyPr>
          <a:lstStyle/>
          <a:p>
            <a:r>
              <a:rPr lang="it-IT" u="sng" dirty="0">
                <a:hlinkClick r:id="rId5"/>
              </a:rPr>
              <a:t>https://github.com/tulios/kafkajs</a:t>
            </a:r>
            <a:endParaRPr lang="it-IT" u="sng" dirty="0"/>
          </a:p>
        </p:txBody>
      </p:sp>
    </p:spTree>
    <p:extLst>
      <p:ext uri="{BB962C8B-B14F-4D97-AF65-F5344CB8AC3E}">
        <p14:creationId xmlns:p14="http://schemas.microsoft.com/office/powerpoint/2010/main" val="2048409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olo 1">
            <a:extLst>
              <a:ext uri="{FF2B5EF4-FFF2-40B4-BE49-F238E27FC236}">
                <a16:creationId xmlns:a16="http://schemas.microsoft.com/office/drawing/2014/main" id="{7D54B13D-7AA6-A0C4-4451-E0B08F0EEC1F}"/>
              </a:ext>
            </a:extLst>
          </p:cNvPr>
          <p:cNvSpPr txBox="1">
            <a:spLocks/>
          </p:cNvSpPr>
          <p:nvPr/>
        </p:nvSpPr>
        <p:spPr>
          <a:xfrm>
            <a:off x="643278" y="1619175"/>
            <a:ext cx="3165151" cy="11181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it-IT" dirty="0"/>
          </a:p>
        </p:txBody>
      </p:sp>
      <p:sp>
        <p:nvSpPr>
          <p:cNvPr id="4" name="Segnaposto contenuto 2">
            <a:extLst>
              <a:ext uri="{FF2B5EF4-FFF2-40B4-BE49-F238E27FC236}">
                <a16:creationId xmlns:a16="http://schemas.microsoft.com/office/drawing/2014/main" id="{1CEFC3E9-85C2-6F36-4CF8-3C4032F10E9E}"/>
              </a:ext>
            </a:extLst>
          </p:cNvPr>
          <p:cNvSpPr>
            <a:spLocks noGrp="1"/>
          </p:cNvSpPr>
          <p:nvPr>
            <p:ph idx="1"/>
          </p:nvPr>
        </p:nvSpPr>
        <p:spPr>
          <a:xfrm>
            <a:off x="609600" y="2945816"/>
            <a:ext cx="10972800" cy="2105024"/>
          </a:xfrm>
        </p:spPr>
        <p:txBody>
          <a:bodyPr>
            <a:normAutofit/>
          </a:bodyPr>
          <a:lstStyle/>
          <a:p>
            <a:pPr marL="0" indent="0">
              <a:buNone/>
            </a:pPr>
            <a:endParaRPr lang="en-US" sz="2600" b="1" dirty="0"/>
          </a:p>
          <a:p>
            <a:pPr marL="0" indent="0">
              <a:buNone/>
            </a:pPr>
            <a:endParaRPr lang="en-US" b="1" dirty="0"/>
          </a:p>
          <a:p>
            <a:endParaRPr lang="it-IT" dirty="0"/>
          </a:p>
        </p:txBody>
      </p:sp>
      <p:pic>
        <p:nvPicPr>
          <p:cNvPr id="2" name="Immagine 1">
            <a:extLst>
              <a:ext uri="{FF2B5EF4-FFF2-40B4-BE49-F238E27FC236}">
                <a16:creationId xmlns:a16="http://schemas.microsoft.com/office/drawing/2014/main" id="{DA2A661B-167D-8D9A-1CCA-46A56BA6CB46}"/>
              </a:ext>
            </a:extLst>
          </p:cNvPr>
          <p:cNvPicPr>
            <a:picLocks noChangeAspect="1"/>
          </p:cNvPicPr>
          <p:nvPr/>
        </p:nvPicPr>
        <p:blipFill>
          <a:blip r:embed="rId3"/>
          <a:stretch>
            <a:fillRect/>
          </a:stretch>
        </p:blipFill>
        <p:spPr>
          <a:xfrm>
            <a:off x="609600" y="2851267"/>
            <a:ext cx="7953086" cy="2199573"/>
          </a:xfrm>
          <a:prstGeom prst="rect">
            <a:avLst/>
          </a:prstGeom>
        </p:spPr>
      </p:pic>
      <p:sp>
        <p:nvSpPr>
          <p:cNvPr id="5" name="CasellaDiTesto 4">
            <a:extLst>
              <a:ext uri="{FF2B5EF4-FFF2-40B4-BE49-F238E27FC236}">
                <a16:creationId xmlns:a16="http://schemas.microsoft.com/office/drawing/2014/main" id="{62D62E1E-9671-DA8D-B3A5-5F36B435602F}"/>
              </a:ext>
            </a:extLst>
          </p:cNvPr>
          <p:cNvSpPr txBox="1"/>
          <p:nvPr/>
        </p:nvSpPr>
        <p:spPr>
          <a:xfrm>
            <a:off x="643278" y="5238238"/>
            <a:ext cx="7539188" cy="400110"/>
          </a:xfrm>
          <a:prstGeom prst="rect">
            <a:avLst/>
          </a:prstGeom>
          <a:noFill/>
        </p:spPr>
        <p:txBody>
          <a:bodyPr wrap="square" rtlCol="0">
            <a:spAutoFit/>
          </a:bodyPr>
          <a:lstStyle/>
          <a:p>
            <a:r>
              <a:rPr lang="en-US" sz="2000" dirty="0"/>
              <a:t>Snippet to make a new CREATE transaction</a:t>
            </a:r>
            <a:endParaRPr lang="it-IT" sz="2000" dirty="0"/>
          </a:p>
        </p:txBody>
      </p:sp>
      <p:pic>
        <p:nvPicPr>
          <p:cNvPr id="6" name="Immagine 5" descr="Immagine che contiene testo&#10;&#10;Descrizione generata automaticamente">
            <a:extLst>
              <a:ext uri="{FF2B5EF4-FFF2-40B4-BE49-F238E27FC236}">
                <a16:creationId xmlns:a16="http://schemas.microsoft.com/office/drawing/2014/main" id="{082B03BA-EF2C-715F-138B-4BDF3AC3A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7577" y="1680608"/>
            <a:ext cx="2525294" cy="995330"/>
          </a:xfrm>
          <a:prstGeom prst="rect">
            <a:avLst/>
          </a:prstGeom>
        </p:spPr>
      </p:pic>
      <p:sp>
        <p:nvSpPr>
          <p:cNvPr id="7" name="CasellaDiTesto 6">
            <a:extLst>
              <a:ext uri="{FF2B5EF4-FFF2-40B4-BE49-F238E27FC236}">
                <a16:creationId xmlns:a16="http://schemas.microsoft.com/office/drawing/2014/main" id="{CAF6F793-3EA4-DD80-4256-BAB951E0D992}"/>
              </a:ext>
            </a:extLst>
          </p:cNvPr>
          <p:cNvSpPr txBox="1"/>
          <p:nvPr/>
        </p:nvSpPr>
        <p:spPr>
          <a:xfrm>
            <a:off x="7070103" y="6327270"/>
            <a:ext cx="5854045" cy="369332"/>
          </a:xfrm>
          <a:prstGeom prst="rect">
            <a:avLst/>
          </a:prstGeom>
          <a:noFill/>
        </p:spPr>
        <p:txBody>
          <a:bodyPr wrap="square" rtlCol="0">
            <a:spAutoFit/>
          </a:bodyPr>
          <a:lstStyle/>
          <a:p>
            <a:r>
              <a:rPr lang="it-IT" dirty="0">
                <a:hlinkClick r:id="rId5"/>
              </a:rPr>
              <a:t>https://github.com/bigchaindb/js-bigchaindb-driver</a:t>
            </a:r>
            <a:endParaRPr lang="it-IT" dirty="0"/>
          </a:p>
        </p:txBody>
      </p:sp>
      <p:sp>
        <p:nvSpPr>
          <p:cNvPr id="8" name="Titolo 1">
            <a:extLst>
              <a:ext uri="{FF2B5EF4-FFF2-40B4-BE49-F238E27FC236}">
                <a16:creationId xmlns:a16="http://schemas.microsoft.com/office/drawing/2014/main" id="{E51A738C-4C80-488D-2E9C-CF1527227ABF}"/>
              </a:ext>
            </a:extLst>
          </p:cNvPr>
          <p:cNvSpPr txBox="1">
            <a:spLocks/>
          </p:cNvSpPr>
          <p:nvPr/>
        </p:nvSpPr>
        <p:spPr>
          <a:xfrm>
            <a:off x="501875" y="1650733"/>
            <a:ext cx="5257479" cy="11181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Transaction methods</a:t>
            </a:r>
            <a:endParaRPr lang="it-IT" sz="4000" dirty="0"/>
          </a:p>
        </p:txBody>
      </p:sp>
    </p:spTree>
    <p:extLst>
      <p:ext uri="{BB962C8B-B14F-4D97-AF65-F5344CB8AC3E}">
        <p14:creationId xmlns:p14="http://schemas.microsoft.com/office/powerpoint/2010/main" val="2103471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egnaposto contenuto 2">
            <a:extLst>
              <a:ext uri="{FF2B5EF4-FFF2-40B4-BE49-F238E27FC236}">
                <a16:creationId xmlns:a16="http://schemas.microsoft.com/office/drawing/2014/main" id="{1CEFC3E9-85C2-6F36-4CF8-3C4032F10E9E}"/>
              </a:ext>
            </a:extLst>
          </p:cNvPr>
          <p:cNvSpPr>
            <a:spLocks noGrp="1"/>
          </p:cNvSpPr>
          <p:nvPr>
            <p:ph idx="1"/>
          </p:nvPr>
        </p:nvSpPr>
        <p:spPr>
          <a:xfrm>
            <a:off x="609600" y="2945816"/>
            <a:ext cx="10972800" cy="2105024"/>
          </a:xfrm>
        </p:spPr>
        <p:txBody>
          <a:bodyPr>
            <a:normAutofit/>
          </a:bodyPr>
          <a:lstStyle/>
          <a:p>
            <a:pPr marL="0" indent="0">
              <a:buNone/>
            </a:pPr>
            <a:endParaRPr lang="en-US" sz="2600" b="1" dirty="0"/>
          </a:p>
          <a:p>
            <a:pPr marL="0" indent="0">
              <a:buNone/>
            </a:pPr>
            <a:endParaRPr lang="en-US" b="1" dirty="0"/>
          </a:p>
          <a:p>
            <a:endParaRPr lang="it-IT" dirty="0"/>
          </a:p>
        </p:txBody>
      </p:sp>
      <p:sp>
        <p:nvSpPr>
          <p:cNvPr id="12" name="CasellaDiTesto 11">
            <a:extLst>
              <a:ext uri="{FF2B5EF4-FFF2-40B4-BE49-F238E27FC236}">
                <a16:creationId xmlns:a16="http://schemas.microsoft.com/office/drawing/2014/main" id="{FFB05AF6-C5A7-C17D-9F0F-16096FF88173}"/>
              </a:ext>
            </a:extLst>
          </p:cNvPr>
          <p:cNvSpPr txBox="1"/>
          <p:nvPr/>
        </p:nvSpPr>
        <p:spPr>
          <a:xfrm>
            <a:off x="7070103" y="6327270"/>
            <a:ext cx="5854045" cy="369332"/>
          </a:xfrm>
          <a:prstGeom prst="rect">
            <a:avLst/>
          </a:prstGeom>
          <a:noFill/>
        </p:spPr>
        <p:txBody>
          <a:bodyPr wrap="square" rtlCol="0">
            <a:spAutoFit/>
          </a:bodyPr>
          <a:lstStyle/>
          <a:p>
            <a:r>
              <a:rPr lang="it-IT" dirty="0">
                <a:hlinkClick r:id="rId3"/>
              </a:rPr>
              <a:t>https://github.com/bigchaindb/js-bigchaindb-driver</a:t>
            </a:r>
            <a:endParaRPr lang="it-IT" dirty="0"/>
          </a:p>
        </p:txBody>
      </p:sp>
      <p:pic>
        <p:nvPicPr>
          <p:cNvPr id="6" name="Immagine 5" descr="Immagine che contiene testo&#10;&#10;Descrizione generata automaticamente">
            <a:extLst>
              <a:ext uri="{FF2B5EF4-FFF2-40B4-BE49-F238E27FC236}">
                <a16:creationId xmlns:a16="http://schemas.microsoft.com/office/drawing/2014/main" id="{082B03BA-EF2C-715F-138B-4BDF3AC3A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7577" y="1680608"/>
            <a:ext cx="2525294" cy="995330"/>
          </a:xfrm>
          <a:prstGeom prst="rect">
            <a:avLst/>
          </a:prstGeom>
        </p:spPr>
      </p:pic>
      <p:sp>
        <p:nvSpPr>
          <p:cNvPr id="8" name="CasellaDiTesto 7">
            <a:extLst>
              <a:ext uri="{FF2B5EF4-FFF2-40B4-BE49-F238E27FC236}">
                <a16:creationId xmlns:a16="http://schemas.microsoft.com/office/drawing/2014/main" id="{EDF072DE-A70F-69E3-EE4F-AB41DEE088FD}"/>
              </a:ext>
            </a:extLst>
          </p:cNvPr>
          <p:cNvSpPr txBox="1"/>
          <p:nvPr/>
        </p:nvSpPr>
        <p:spPr>
          <a:xfrm>
            <a:off x="643278" y="6050609"/>
            <a:ext cx="6592372" cy="400110"/>
          </a:xfrm>
          <a:prstGeom prst="rect">
            <a:avLst/>
          </a:prstGeom>
          <a:noFill/>
        </p:spPr>
        <p:txBody>
          <a:bodyPr wrap="square" rtlCol="0">
            <a:spAutoFit/>
          </a:bodyPr>
          <a:lstStyle/>
          <a:p>
            <a:r>
              <a:rPr lang="en-US" sz="2000" dirty="0"/>
              <a:t>Snippet to make a new TRANSFER transaction</a:t>
            </a:r>
            <a:endParaRPr lang="it-IT" sz="2000" dirty="0"/>
          </a:p>
        </p:txBody>
      </p:sp>
      <p:pic>
        <p:nvPicPr>
          <p:cNvPr id="13" name="Immagine 12">
            <a:extLst>
              <a:ext uri="{FF2B5EF4-FFF2-40B4-BE49-F238E27FC236}">
                <a16:creationId xmlns:a16="http://schemas.microsoft.com/office/drawing/2014/main" id="{35E3FDA5-B387-67F0-23CB-9C5073E2A3C8}"/>
              </a:ext>
            </a:extLst>
          </p:cNvPr>
          <p:cNvPicPr>
            <a:picLocks noChangeAspect="1"/>
          </p:cNvPicPr>
          <p:nvPr/>
        </p:nvPicPr>
        <p:blipFill>
          <a:blip r:embed="rId5"/>
          <a:stretch>
            <a:fillRect/>
          </a:stretch>
        </p:blipFill>
        <p:spPr>
          <a:xfrm>
            <a:off x="643278" y="2802584"/>
            <a:ext cx="6867525" cy="3248025"/>
          </a:xfrm>
          <a:prstGeom prst="rect">
            <a:avLst/>
          </a:prstGeom>
        </p:spPr>
      </p:pic>
      <p:sp>
        <p:nvSpPr>
          <p:cNvPr id="16" name="Titolo 1">
            <a:extLst>
              <a:ext uri="{FF2B5EF4-FFF2-40B4-BE49-F238E27FC236}">
                <a16:creationId xmlns:a16="http://schemas.microsoft.com/office/drawing/2014/main" id="{0924BCF9-6435-FE25-2A0D-032911E87DCE}"/>
              </a:ext>
            </a:extLst>
          </p:cNvPr>
          <p:cNvSpPr txBox="1">
            <a:spLocks/>
          </p:cNvSpPr>
          <p:nvPr/>
        </p:nvSpPr>
        <p:spPr>
          <a:xfrm>
            <a:off x="501875" y="1650733"/>
            <a:ext cx="5257479" cy="11181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Transaction methods</a:t>
            </a:r>
            <a:endParaRPr lang="it-IT" sz="4000" dirty="0"/>
          </a:p>
        </p:txBody>
      </p:sp>
    </p:spTree>
    <p:extLst>
      <p:ext uri="{BB962C8B-B14F-4D97-AF65-F5344CB8AC3E}">
        <p14:creationId xmlns:p14="http://schemas.microsoft.com/office/powerpoint/2010/main" val="586286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olo 1">
            <a:extLst>
              <a:ext uri="{FF2B5EF4-FFF2-40B4-BE49-F238E27FC236}">
                <a16:creationId xmlns:a16="http://schemas.microsoft.com/office/drawing/2014/main" id="{7D54B13D-7AA6-A0C4-4451-E0B08F0EEC1F}"/>
              </a:ext>
            </a:extLst>
          </p:cNvPr>
          <p:cNvSpPr txBox="1">
            <a:spLocks/>
          </p:cNvSpPr>
          <p:nvPr/>
        </p:nvSpPr>
        <p:spPr>
          <a:xfrm>
            <a:off x="643278" y="1619175"/>
            <a:ext cx="3165151" cy="11181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it-IT" dirty="0"/>
          </a:p>
        </p:txBody>
      </p:sp>
      <p:sp>
        <p:nvSpPr>
          <p:cNvPr id="4" name="Segnaposto contenuto 2">
            <a:extLst>
              <a:ext uri="{FF2B5EF4-FFF2-40B4-BE49-F238E27FC236}">
                <a16:creationId xmlns:a16="http://schemas.microsoft.com/office/drawing/2014/main" id="{1CEFC3E9-85C2-6F36-4CF8-3C4032F10E9E}"/>
              </a:ext>
            </a:extLst>
          </p:cNvPr>
          <p:cNvSpPr>
            <a:spLocks noGrp="1"/>
          </p:cNvSpPr>
          <p:nvPr>
            <p:ph idx="1"/>
          </p:nvPr>
        </p:nvSpPr>
        <p:spPr>
          <a:xfrm>
            <a:off x="609600" y="2945816"/>
            <a:ext cx="10972800" cy="2105024"/>
          </a:xfrm>
        </p:spPr>
        <p:txBody>
          <a:bodyPr>
            <a:normAutofit/>
          </a:bodyPr>
          <a:lstStyle/>
          <a:p>
            <a:pPr marL="0" indent="0">
              <a:buNone/>
            </a:pPr>
            <a:endParaRPr lang="en-US" sz="2600" b="1" dirty="0"/>
          </a:p>
          <a:p>
            <a:pPr marL="0" indent="0">
              <a:buNone/>
            </a:pPr>
            <a:endParaRPr lang="en-US" b="1" dirty="0"/>
          </a:p>
          <a:p>
            <a:endParaRPr lang="it-IT" dirty="0"/>
          </a:p>
        </p:txBody>
      </p:sp>
      <p:sp>
        <p:nvSpPr>
          <p:cNvPr id="5" name="CasellaDiTesto 4">
            <a:extLst>
              <a:ext uri="{FF2B5EF4-FFF2-40B4-BE49-F238E27FC236}">
                <a16:creationId xmlns:a16="http://schemas.microsoft.com/office/drawing/2014/main" id="{62D62E1E-9671-DA8D-B3A5-5F36B435602F}"/>
              </a:ext>
            </a:extLst>
          </p:cNvPr>
          <p:cNvSpPr txBox="1"/>
          <p:nvPr/>
        </p:nvSpPr>
        <p:spPr>
          <a:xfrm>
            <a:off x="289710" y="6296492"/>
            <a:ext cx="7539188" cy="400110"/>
          </a:xfrm>
          <a:prstGeom prst="rect">
            <a:avLst/>
          </a:prstGeom>
          <a:noFill/>
        </p:spPr>
        <p:txBody>
          <a:bodyPr wrap="square" rtlCol="0">
            <a:spAutoFit/>
          </a:bodyPr>
          <a:lstStyle/>
          <a:p>
            <a:r>
              <a:rPr lang="en-US" sz="2000" dirty="0"/>
              <a:t>Snippet to make a new CREATE transaction</a:t>
            </a:r>
            <a:endParaRPr lang="it-IT" sz="2000" dirty="0"/>
          </a:p>
        </p:txBody>
      </p:sp>
      <p:pic>
        <p:nvPicPr>
          <p:cNvPr id="6" name="Immagine 5" descr="Immagine che contiene testo&#10;&#10;Descrizione generata automaticamente">
            <a:extLst>
              <a:ext uri="{FF2B5EF4-FFF2-40B4-BE49-F238E27FC236}">
                <a16:creationId xmlns:a16="http://schemas.microsoft.com/office/drawing/2014/main" id="{082B03BA-EF2C-715F-138B-4BDF3AC3A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4831" y="1364378"/>
            <a:ext cx="2525294" cy="995330"/>
          </a:xfrm>
          <a:prstGeom prst="rect">
            <a:avLst/>
          </a:prstGeom>
        </p:spPr>
      </p:pic>
      <p:sp>
        <p:nvSpPr>
          <p:cNvPr id="7" name="CasellaDiTesto 6">
            <a:extLst>
              <a:ext uri="{FF2B5EF4-FFF2-40B4-BE49-F238E27FC236}">
                <a16:creationId xmlns:a16="http://schemas.microsoft.com/office/drawing/2014/main" id="{CAF6F793-3EA4-DD80-4256-BAB951E0D992}"/>
              </a:ext>
            </a:extLst>
          </p:cNvPr>
          <p:cNvSpPr txBox="1"/>
          <p:nvPr/>
        </p:nvSpPr>
        <p:spPr>
          <a:xfrm>
            <a:off x="7070103" y="6327270"/>
            <a:ext cx="5854045" cy="369332"/>
          </a:xfrm>
          <a:prstGeom prst="rect">
            <a:avLst/>
          </a:prstGeom>
          <a:noFill/>
        </p:spPr>
        <p:txBody>
          <a:bodyPr wrap="square" rtlCol="0">
            <a:spAutoFit/>
          </a:bodyPr>
          <a:lstStyle/>
          <a:p>
            <a:r>
              <a:rPr lang="it-IT" dirty="0">
                <a:hlinkClick r:id="rId4"/>
              </a:rPr>
              <a:t>https://github.com/bigchaindb/js-bigchaindb-driver</a:t>
            </a:r>
            <a:endParaRPr lang="it-IT" dirty="0"/>
          </a:p>
        </p:txBody>
      </p:sp>
      <p:sp>
        <p:nvSpPr>
          <p:cNvPr id="8" name="Titolo 1">
            <a:extLst>
              <a:ext uri="{FF2B5EF4-FFF2-40B4-BE49-F238E27FC236}">
                <a16:creationId xmlns:a16="http://schemas.microsoft.com/office/drawing/2014/main" id="{E51A738C-4C80-488D-2E9C-CF1527227ABF}"/>
              </a:ext>
            </a:extLst>
          </p:cNvPr>
          <p:cNvSpPr txBox="1">
            <a:spLocks/>
          </p:cNvSpPr>
          <p:nvPr/>
        </p:nvSpPr>
        <p:spPr>
          <a:xfrm>
            <a:off x="501875" y="1650733"/>
            <a:ext cx="5257479" cy="11181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Transaction methods</a:t>
            </a:r>
            <a:endParaRPr lang="it-IT" sz="4000" dirty="0"/>
          </a:p>
        </p:txBody>
      </p:sp>
      <p:pic>
        <p:nvPicPr>
          <p:cNvPr id="10" name="Immagine 9" descr="Immagine che contiene testo&#10;&#10;Descrizione generata automaticamente">
            <a:extLst>
              <a:ext uri="{FF2B5EF4-FFF2-40B4-BE49-F238E27FC236}">
                <a16:creationId xmlns:a16="http://schemas.microsoft.com/office/drawing/2014/main" id="{93A196E3-D8F3-840D-431E-B702CBEABB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8563" y="2705366"/>
            <a:ext cx="8861581" cy="3429728"/>
          </a:xfrm>
          <a:prstGeom prst="rect">
            <a:avLst/>
          </a:prstGeom>
        </p:spPr>
      </p:pic>
    </p:spTree>
    <p:extLst>
      <p:ext uri="{BB962C8B-B14F-4D97-AF65-F5344CB8AC3E}">
        <p14:creationId xmlns:p14="http://schemas.microsoft.com/office/powerpoint/2010/main" val="1866781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F9710B-9322-7919-6592-098948029410}"/>
              </a:ext>
            </a:extLst>
          </p:cNvPr>
          <p:cNvSpPr>
            <a:spLocks noGrp="1"/>
          </p:cNvSpPr>
          <p:nvPr>
            <p:ph type="title"/>
          </p:nvPr>
        </p:nvSpPr>
        <p:spPr>
          <a:xfrm>
            <a:off x="0" y="1"/>
            <a:ext cx="12192000" cy="6858000"/>
          </a:xfrm>
        </p:spPr>
        <p:txBody>
          <a:bodyPr/>
          <a:lstStyle/>
          <a:p>
            <a:pPr algn="ctr"/>
            <a:r>
              <a:rPr lang="en-US" i="1" dirty="0"/>
              <a:t>…and what if, if methods are not enough?</a:t>
            </a:r>
            <a:endParaRPr lang="it-IT" i="1" dirty="0"/>
          </a:p>
        </p:txBody>
      </p:sp>
    </p:spTree>
    <p:extLst>
      <p:ext uri="{BB962C8B-B14F-4D97-AF65-F5344CB8AC3E}">
        <p14:creationId xmlns:p14="http://schemas.microsoft.com/office/powerpoint/2010/main" val="3168587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A35FBC9-5A83-F171-9A38-467654FAA8F2}"/>
              </a:ext>
            </a:extLst>
          </p:cNvPr>
          <p:cNvSpPr>
            <a:spLocks noGrp="1"/>
          </p:cNvSpPr>
          <p:nvPr>
            <p:ph type="title"/>
          </p:nvPr>
        </p:nvSpPr>
        <p:spPr>
          <a:xfrm>
            <a:off x="630936" y="639520"/>
            <a:ext cx="3429000" cy="1719072"/>
          </a:xfrm>
        </p:spPr>
        <p:txBody>
          <a:bodyPr anchor="b">
            <a:normAutofit/>
          </a:bodyPr>
          <a:lstStyle/>
          <a:p>
            <a:r>
              <a:rPr lang="it-IT" sz="5000" dirty="0"/>
              <a:t>Architecture</a:t>
            </a:r>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CF8AFAAF-571B-2BE6-6345-1FEEE374F2DA}"/>
              </a:ext>
            </a:extLst>
          </p:cNvPr>
          <p:cNvSpPr>
            <a:spLocks noGrp="1"/>
          </p:cNvSpPr>
          <p:nvPr>
            <p:ph idx="1"/>
          </p:nvPr>
        </p:nvSpPr>
        <p:spPr>
          <a:xfrm>
            <a:off x="630936" y="2807208"/>
            <a:ext cx="3429000" cy="3410712"/>
          </a:xfrm>
        </p:spPr>
        <p:txBody>
          <a:bodyPr anchor="t">
            <a:normAutofit/>
          </a:bodyPr>
          <a:lstStyle/>
          <a:p>
            <a:r>
              <a:rPr lang="it-IT" sz="2200" dirty="0"/>
              <a:t>IoT simulator (su Ubuntu 20.04</a:t>
            </a:r>
            <a:r>
              <a:rPr lang="en-US" sz="2200" dirty="0"/>
              <a:t>)</a:t>
            </a:r>
            <a:endParaRPr lang="it-IT" sz="2200" dirty="0"/>
          </a:p>
          <a:p>
            <a:r>
              <a:rPr lang="it-IT" sz="2200" dirty="0"/>
              <a:t>Kafka (su Ubuntu 20.04</a:t>
            </a:r>
            <a:r>
              <a:rPr lang="en-US" sz="2200" dirty="0"/>
              <a:t>)</a:t>
            </a:r>
            <a:endParaRPr lang="it-IT" sz="2200" dirty="0"/>
          </a:p>
          <a:p>
            <a:r>
              <a:rPr lang="it-IT" sz="2200" dirty="0" err="1"/>
              <a:t>NodeJs</a:t>
            </a:r>
            <a:r>
              <a:rPr lang="it-IT" sz="2200" dirty="0"/>
              <a:t>  (su Ubuntu 20.04</a:t>
            </a:r>
            <a:r>
              <a:rPr lang="en-US" sz="2200" dirty="0"/>
              <a:t>)</a:t>
            </a:r>
            <a:endParaRPr lang="it-IT" sz="2200" dirty="0"/>
          </a:p>
          <a:p>
            <a:r>
              <a:rPr lang="it-IT" sz="2200" dirty="0" err="1"/>
              <a:t>BigchainDB</a:t>
            </a:r>
            <a:r>
              <a:rPr lang="it-IT" sz="2200" dirty="0"/>
              <a:t> Server (su </a:t>
            </a:r>
            <a:r>
              <a:rPr lang="it-IT" sz="2200" dirty="0" err="1"/>
              <a:t>debian</a:t>
            </a:r>
            <a:r>
              <a:rPr lang="it-IT" sz="2200" dirty="0"/>
              <a:t> 11.0)</a:t>
            </a:r>
          </a:p>
        </p:txBody>
      </p:sp>
      <p:pic>
        <p:nvPicPr>
          <p:cNvPr id="4" name="Immagine 3" descr="Immagine che contiene diagramma">
            <a:extLst>
              <a:ext uri="{FF2B5EF4-FFF2-40B4-BE49-F238E27FC236}">
                <a16:creationId xmlns:a16="http://schemas.microsoft.com/office/drawing/2014/main" id="{5225A71B-3382-AED1-D176-CF24ADDCB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634032"/>
            <a:ext cx="6903720" cy="3589935"/>
          </a:xfrm>
          <a:prstGeom prst="rect">
            <a:avLst/>
          </a:prstGeom>
        </p:spPr>
      </p:pic>
    </p:spTree>
    <p:extLst>
      <p:ext uri="{BB962C8B-B14F-4D97-AF65-F5344CB8AC3E}">
        <p14:creationId xmlns:p14="http://schemas.microsoft.com/office/powerpoint/2010/main" val="3239148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olo 1">
            <a:extLst>
              <a:ext uri="{FF2B5EF4-FFF2-40B4-BE49-F238E27FC236}">
                <a16:creationId xmlns:a16="http://schemas.microsoft.com/office/drawing/2014/main" id="{7D54B13D-7AA6-A0C4-4451-E0B08F0EEC1F}"/>
              </a:ext>
            </a:extLst>
          </p:cNvPr>
          <p:cNvSpPr txBox="1">
            <a:spLocks/>
          </p:cNvSpPr>
          <p:nvPr/>
        </p:nvSpPr>
        <p:spPr>
          <a:xfrm>
            <a:off x="643278" y="1619175"/>
            <a:ext cx="3165151" cy="11181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APIs </a:t>
            </a:r>
            <a:endParaRPr lang="it-IT" dirty="0"/>
          </a:p>
        </p:txBody>
      </p:sp>
      <p:sp>
        <p:nvSpPr>
          <p:cNvPr id="4" name="Segnaposto contenuto 2">
            <a:extLst>
              <a:ext uri="{FF2B5EF4-FFF2-40B4-BE49-F238E27FC236}">
                <a16:creationId xmlns:a16="http://schemas.microsoft.com/office/drawing/2014/main" id="{1CEFC3E9-85C2-6F36-4CF8-3C4032F10E9E}"/>
              </a:ext>
            </a:extLst>
          </p:cNvPr>
          <p:cNvSpPr>
            <a:spLocks noGrp="1"/>
          </p:cNvSpPr>
          <p:nvPr>
            <p:ph idx="1"/>
          </p:nvPr>
        </p:nvSpPr>
        <p:spPr>
          <a:xfrm>
            <a:off x="643278" y="2863828"/>
            <a:ext cx="11309910" cy="3302044"/>
          </a:xfrm>
        </p:spPr>
        <p:txBody>
          <a:bodyPr>
            <a:normAutofit/>
          </a:bodyPr>
          <a:lstStyle/>
          <a:p>
            <a:pPr marL="0" indent="0">
              <a:buNone/>
            </a:pPr>
            <a:r>
              <a:rPr lang="en-US" sz="2000" dirty="0"/>
              <a:t>E.G. </a:t>
            </a:r>
          </a:p>
          <a:p>
            <a:pPr marL="457200" lvl="1" indent="0">
              <a:buNone/>
            </a:pPr>
            <a:r>
              <a:rPr lang="en-US" sz="2000" dirty="0"/>
              <a:t>Get a list of transactions that use an asset with the ID </a:t>
            </a:r>
            <a:r>
              <a:rPr lang="en-US" sz="2000" dirty="0" err="1"/>
              <a:t>asset_id</a:t>
            </a:r>
            <a:r>
              <a:rPr lang="en-US" sz="2000" dirty="0"/>
              <a:t>.</a:t>
            </a:r>
          </a:p>
          <a:p>
            <a:pPr marL="457200" lvl="1" indent="0">
              <a:buNone/>
            </a:pPr>
            <a:r>
              <a:rPr lang="en-US" sz="2000" b="1" i="1" dirty="0"/>
              <a:t>GET</a:t>
            </a:r>
            <a:r>
              <a:rPr lang="en-US" sz="2000" b="1" dirty="0"/>
              <a:t>  /</a:t>
            </a:r>
            <a:r>
              <a:rPr lang="en-US" sz="2000" b="1" dirty="0" err="1"/>
              <a:t>api</a:t>
            </a:r>
            <a:r>
              <a:rPr lang="en-US" sz="2000" b="1" dirty="0"/>
              <a:t>/v1/</a:t>
            </a:r>
            <a:r>
              <a:rPr lang="en-US" sz="2000" b="1" dirty="0" err="1"/>
              <a:t>transactions?asset_id</a:t>
            </a:r>
            <a:r>
              <a:rPr lang="en-US" sz="2000" b="1" dirty="0"/>
              <a:t>={</a:t>
            </a:r>
            <a:r>
              <a:rPr lang="en-US" sz="2000" b="1" dirty="0" err="1"/>
              <a:t>asset_id</a:t>
            </a:r>
            <a:r>
              <a:rPr lang="en-US" sz="2000" b="1" dirty="0"/>
              <a:t>}&amp;operation={CREATE|TRANSFER}&amp;</a:t>
            </a:r>
            <a:r>
              <a:rPr lang="en-US" sz="2000" b="1" dirty="0" err="1"/>
              <a:t>last_tx</a:t>
            </a:r>
            <a:r>
              <a:rPr lang="en-US" sz="2000" b="1" dirty="0"/>
              <a:t>={</a:t>
            </a:r>
            <a:r>
              <a:rPr lang="en-US" sz="2000" b="1" dirty="0" err="1"/>
              <a:t>true|false</a:t>
            </a:r>
            <a:r>
              <a:rPr lang="en-US" sz="2000" b="1" dirty="0"/>
              <a:t>}</a:t>
            </a:r>
          </a:p>
          <a:p>
            <a:pPr marL="457200" lvl="1" indent="0">
              <a:buNone/>
            </a:pPr>
            <a:r>
              <a:rPr lang="en-US" sz="2000" dirty="0"/>
              <a:t>Query Parameters</a:t>
            </a:r>
          </a:p>
          <a:p>
            <a:pPr marL="914400" lvl="2" indent="0">
              <a:buNone/>
            </a:pPr>
            <a:r>
              <a:rPr lang="en-US" i="1" dirty="0"/>
              <a:t>operation (string) – (Optional) CREATE or TRANSFER.</a:t>
            </a:r>
          </a:p>
          <a:p>
            <a:pPr marL="914400" lvl="2" indent="0">
              <a:buNone/>
            </a:pPr>
            <a:r>
              <a:rPr lang="en-US" i="1" dirty="0" err="1"/>
              <a:t>asset_id</a:t>
            </a:r>
            <a:r>
              <a:rPr lang="en-US" i="1" dirty="0"/>
              <a:t> (string) – asset ID.</a:t>
            </a:r>
          </a:p>
          <a:p>
            <a:pPr marL="914400" lvl="2" indent="0">
              <a:buNone/>
            </a:pPr>
            <a:r>
              <a:rPr lang="en-US" i="1" dirty="0" err="1"/>
              <a:t>last_tx</a:t>
            </a:r>
            <a:r>
              <a:rPr lang="en-US" i="1" dirty="0"/>
              <a:t> (string) – (Optional) true or false.</a:t>
            </a:r>
          </a:p>
          <a:p>
            <a:pPr marL="0" indent="0">
              <a:buNone/>
            </a:pPr>
            <a:endParaRPr lang="en-US" sz="2600" b="1" dirty="0"/>
          </a:p>
          <a:p>
            <a:pPr marL="0" indent="0">
              <a:buNone/>
            </a:pPr>
            <a:endParaRPr lang="en-US" dirty="0"/>
          </a:p>
          <a:p>
            <a:endParaRPr lang="it-IT" dirty="0"/>
          </a:p>
        </p:txBody>
      </p:sp>
      <p:pic>
        <p:nvPicPr>
          <p:cNvPr id="11" name="Elemento grafico 10">
            <a:extLst>
              <a:ext uri="{FF2B5EF4-FFF2-40B4-BE49-F238E27FC236}">
                <a16:creationId xmlns:a16="http://schemas.microsoft.com/office/drawing/2014/main" id="{90723EED-3EB2-A1C4-98B4-A32BAC0A31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70991" y="2053800"/>
            <a:ext cx="1671490" cy="248945"/>
          </a:xfrm>
          <a:prstGeom prst="rect">
            <a:avLst/>
          </a:prstGeom>
        </p:spPr>
      </p:pic>
      <p:sp>
        <p:nvSpPr>
          <p:cNvPr id="12" name="CasellaDiTesto 11">
            <a:extLst>
              <a:ext uri="{FF2B5EF4-FFF2-40B4-BE49-F238E27FC236}">
                <a16:creationId xmlns:a16="http://schemas.microsoft.com/office/drawing/2014/main" id="{FFB05AF6-C5A7-C17D-9F0F-16096FF88173}"/>
              </a:ext>
            </a:extLst>
          </p:cNvPr>
          <p:cNvSpPr txBox="1"/>
          <p:nvPr/>
        </p:nvSpPr>
        <p:spPr>
          <a:xfrm>
            <a:off x="8889476" y="6327270"/>
            <a:ext cx="4034672" cy="369332"/>
          </a:xfrm>
          <a:prstGeom prst="rect">
            <a:avLst/>
          </a:prstGeom>
          <a:noFill/>
        </p:spPr>
        <p:txBody>
          <a:bodyPr wrap="square" rtlCol="0">
            <a:spAutoFit/>
          </a:bodyPr>
          <a:lstStyle/>
          <a:p>
            <a:r>
              <a:rPr lang="it-IT" dirty="0">
                <a:hlinkClick r:id="rId5"/>
              </a:rPr>
              <a:t>https://github.com/axios/axios</a:t>
            </a:r>
            <a:endParaRPr lang="it-IT" dirty="0"/>
          </a:p>
        </p:txBody>
      </p:sp>
    </p:spTree>
    <p:extLst>
      <p:ext uri="{BB962C8B-B14F-4D97-AF65-F5344CB8AC3E}">
        <p14:creationId xmlns:p14="http://schemas.microsoft.com/office/powerpoint/2010/main" val="531443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A35FBC9-5A83-F171-9A38-467654FAA8F2}"/>
              </a:ext>
            </a:extLst>
          </p:cNvPr>
          <p:cNvSpPr>
            <a:spLocks noGrp="1"/>
          </p:cNvSpPr>
          <p:nvPr>
            <p:ph type="title"/>
          </p:nvPr>
        </p:nvSpPr>
        <p:spPr>
          <a:xfrm>
            <a:off x="630936" y="640080"/>
            <a:ext cx="4818888" cy="1481328"/>
          </a:xfrm>
        </p:spPr>
        <p:txBody>
          <a:bodyPr anchor="b">
            <a:normAutofit/>
          </a:bodyPr>
          <a:lstStyle/>
          <a:p>
            <a:r>
              <a:rPr lang="it-IT" sz="5400" dirty="0" err="1"/>
              <a:t>Conclusion</a:t>
            </a:r>
            <a:endParaRPr lang="it-IT" sz="5400" dirty="0"/>
          </a:p>
        </p:txBody>
      </p:sp>
      <p:sp>
        <p:nvSpPr>
          <p:cNvPr id="4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CF8AFAAF-571B-2BE6-6345-1FEEE374F2DA}"/>
              </a:ext>
            </a:extLst>
          </p:cNvPr>
          <p:cNvSpPr>
            <a:spLocks noGrp="1"/>
          </p:cNvSpPr>
          <p:nvPr>
            <p:ph idx="1"/>
          </p:nvPr>
        </p:nvSpPr>
        <p:spPr>
          <a:xfrm>
            <a:off x="630935" y="2660904"/>
            <a:ext cx="5149597" cy="3547872"/>
          </a:xfrm>
        </p:spPr>
        <p:txBody>
          <a:bodyPr anchor="t">
            <a:normAutofit/>
          </a:bodyPr>
          <a:lstStyle/>
          <a:p>
            <a:pPr marL="0" indent="0" algn="just">
              <a:lnSpc>
                <a:spcPct val="100000"/>
              </a:lnSpc>
              <a:buNone/>
            </a:pPr>
            <a:r>
              <a:rPr lang="en-US" sz="2000" dirty="0"/>
              <a:t>In our case for simplicity, we managed only one "device" that sent more data, and for each data we created an asset and its blocks.</a:t>
            </a:r>
          </a:p>
          <a:p>
            <a:pPr marL="0" indent="0" algn="just">
              <a:lnSpc>
                <a:spcPct val="100000"/>
              </a:lnSpc>
              <a:buNone/>
            </a:pPr>
            <a:r>
              <a:rPr lang="en-US" sz="2000" dirty="0"/>
              <a:t>The JavaScript driver was not as thoroughly developed as the others, e.g. Python, so we integrated custom API in order to archive a result.</a:t>
            </a:r>
          </a:p>
        </p:txBody>
      </p:sp>
      <p:sp>
        <p:nvSpPr>
          <p:cNvPr id="4" name="Titolo 1">
            <a:extLst>
              <a:ext uri="{FF2B5EF4-FFF2-40B4-BE49-F238E27FC236}">
                <a16:creationId xmlns:a16="http://schemas.microsoft.com/office/drawing/2014/main" id="{A4774EB0-69E0-E90E-C83F-0A9071D47155}"/>
              </a:ext>
            </a:extLst>
          </p:cNvPr>
          <p:cNvSpPr txBox="1">
            <a:spLocks/>
          </p:cNvSpPr>
          <p:nvPr/>
        </p:nvSpPr>
        <p:spPr>
          <a:xfrm>
            <a:off x="6742178"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5400" dirty="0"/>
              <a:t>Future work</a:t>
            </a:r>
          </a:p>
        </p:txBody>
      </p:sp>
      <p:graphicFrame>
        <p:nvGraphicFramePr>
          <p:cNvPr id="42" name="Segnaposto contenuto 2">
            <a:extLst>
              <a:ext uri="{FF2B5EF4-FFF2-40B4-BE49-F238E27FC236}">
                <a16:creationId xmlns:a16="http://schemas.microsoft.com/office/drawing/2014/main" id="{69CB7EDC-C181-7C3D-9B84-71009B507FFA}"/>
              </a:ext>
            </a:extLst>
          </p:cNvPr>
          <p:cNvGraphicFramePr/>
          <p:nvPr>
            <p:extLst>
              <p:ext uri="{D42A27DB-BD31-4B8C-83A1-F6EECF244321}">
                <p14:modId xmlns:p14="http://schemas.microsoft.com/office/powerpoint/2010/main" val="2351505670"/>
              </p:ext>
            </p:extLst>
          </p:nvPr>
        </p:nvGraphicFramePr>
        <p:xfrm>
          <a:off x="6411468" y="2193139"/>
          <a:ext cx="4818888" cy="4015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1002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a:stretch>
            <a:fillRect t="-1000" b="-25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6F8DD3-9302-5DC7-E945-9C93CD579A29}"/>
              </a:ext>
            </a:extLst>
          </p:cNvPr>
          <p:cNvSpPr>
            <a:spLocks noGrp="1"/>
          </p:cNvSpPr>
          <p:nvPr>
            <p:ph type="ctrTitle"/>
          </p:nvPr>
        </p:nvSpPr>
        <p:spPr>
          <a:xfrm>
            <a:off x="1524000" y="1608873"/>
            <a:ext cx="9144000" cy="2387600"/>
          </a:xfrm>
        </p:spPr>
        <p:txBody>
          <a:bodyPr>
            <a:normAutofit fontScale="90000"/>
          </a:bodyPr>
          <a:lstStyle/>
          <a:p>
            <a:pPr algn="ctr"/>
            <a:r>
              <a:rPr lang="it-IT" sz="9600" b="1" dirty="0">
                <a:solidFill>
                  <a:srgbClr val="FFFFFF"/>
                </a:solidFill>
                <a:latin typeface="europa"/>
              </a:rPr>
              <a:t>T</a:t>
            </a:r>
            <a:r>
              <a:rPr lang="it-IT" sz="9600" b="1" i="0" dirty="0">
                <a:solidFill>
                  <a:srgbClr val="FFFFFF"/>
                </a:solidFill>
                <a:effectLst/>
                <a:latin typeface="europa"/>
              </a:rPr>
              <a:t>hanks for the </a:t>
            </a:r>
            <a:r>
              <a:rPr lang="it-IT" sz="9600" b="1" i="0" dirty="0" err="1">
                <a:solidFill>
                  <a:srgbClr val="FFFFFF"/>
                </a:solidFill>
                <a:effectLst/>
                <a:latin typeface="europa"/>
              </a:rPr>
              <a:t>attention</a:t>
            </a:r>
            <a:endParaRPr lang="it-IT" sz="9600" b="1" i="0" dirty="0">
              <a:solidFill>
                <a:srgbClr val="FFFFFF"/>
              </a:solidFill>
              <a:effectLst/>
              <a:latin typeface="europa"/>
            </a:endParaRPr>
          </a:p>
        </p:txBody>
      </p:sp>
      <p:pic>
        <p:nvPicPr>
          <p:cNvPr id="5" name="Picture 5" descr="A picture containing text&#10;&#10;Description automatically generated">
            <a:extLst>
              <a:ext uri="{FF2B5EF4-FFF2-40B4-BE49-F238E27FC236}">
                <a16:creationId xmlns:a16="http://schemas.microsoft.com/office/drawing/2014/main" id="{9996C34F-A08C-CCE8-5531-13304DBCE2E3}"/>
              </a:ext>
            </a:extLst>
          </p:cNvPr>
          <p:cNvPicPr>
            <a:picLocks noChangeAspect="1"/>
          </p:cNvPicPr>
          <p:nvPr/>
        </p:nvPicPr>
        <p:blipFill>
          <a:blip r:embed="rId4"/>
          <a:stretch>
            <a:fillRect/>
          </a:stretch>
        </p:blipFill>
        <p:spPr>
          <a:xfrm>
            <a:off x="194825" y="191049"/>
            <a:ext cx="3552227" cy="1446207"/>
          </a:xfrm>
          <a:prstGeom prst="rect">
            <a:avLst/>
          </a:prstGeom>
        </p:spPr>
      </p:pic>
      <p:sp>
        <p:nvSpPr>
          <p:cNvPr id="10" name="Subtitle 2">
            <a:extLst>
              <a:ext uri="{FF2B5EF4-FFF2-40B4-BE49-F238E27FC236}">
                <a16:creationId xmlns:a16="http://schemas.microsoft.com/office/drawing/2014/main" id="{0469EB3F-9535-A3F0-B9B6-52155AA60B7E}"/>
              </a:ext>
            </a:extLst>
          </p:cNvPr>
          <p:cNvSpPr>
            <a:spLocks noGrp="1"/>
          </p:cNvSpPr>
          <p:nvPr>
            <p:ph type="subTitle" idx="1"/>
          </p:nvPr>
        </p:nvSpPr>
        <p:spPr>
          <a:xfrm>
            <a:off x="518905" y="5004858"/>
            <a:ext cx="2904066" cy="1126283"/>
          </a:xfrm>
        </p:spPr>
        <p:txBody>
          <a:bodyPr>
            <a:noAutofit/>
          </a:bodyPr>
          <a:lstStyle/>
          <a:p>
            <a:r>
              <a:rPr lang="en-US" sz="2800" dirty="0" err="1">
                <a:solidFill>
                  <a:schemeClr val="bg1"/>
                </a:solidFill>
                <a:latin typeface="europa"/>
                <a:cs typeface="Biome"/>
              </a:rPr>
              <a:t>Studenti</a:t>
            </a:r>
          </a:p>
          <a:p>
            <a:r>
              <a:rPr lang="en-US" sz="2800" b="1" dirty="0">
                <a:solidFill>
                  <a:schemeClr val="bg1"/>
                </a:solidFill>
                <a:latin typeface="europa"/>
                <a:cs typeface="Biome"/>
              </a:rPr>
              <a:t>Paolo Campanelli</a:t>
            </a:r>
          </a:p>
          <a:p>
            <a:r>
              <a:rPr lang="en-US" sz="2800" b="1" dirty="0">
                <a:solidFill>
                  <a:schemeClr val="bg1"/>
                </a:solidFill>
                <a:latin typeface="europa"/>
                <a:cs typeface="Biome"/>
              </a:rPr>
              <a:t>Andrea </a:t>
            </a:r>
            <a:r>
              <a:rPr lang="en-US" sz="2800" b="1" dirty="0" err="1">
                <a:solidFill>
                  <a:schemeClr val="bg1"/>
                </a:solidFill>
                <a:latin typeface="europa"/>
                <a:cs typeface="Biome"/>
              </a:rPr>
              <a:t>Cataluffi</a:t>
            </a:r>
            <a:endParaRPr lang="en-US" sz="2800" b="1" dirty="0">
              <a:solidFill>
                <a:schemeClr val="bg1"/>
              </a:solidFill>
              <a:latin typeface="europa"/>
              <a:cs typeface="Biome"/>
            </a:endParaRPr>
          </a:p>
        </p:txBody>
      </p:sp>
      <p:sp>
        <p:nvSpPr>
          <p:cNvPr id="12" name="TextBox 3">
            <a:extLst>
              <a:ext uri="{FF2B5EF4-FFF2-40B4-BE49-F238E27FC236}">
                <a16:creationId xmlns:a16="http://schemas.microsoft.com/office/drawing/2014/main" id="{2B2556B6-E13A-26D2-49C3-80CF9B0A763D}"/>
              </a:ext>
            </a:extLst>
          </p:cNvPr>
          <p:cNvSpPr txBox="1"/>
          <p:nvPr/>
        </p:nvSpPr>
        <p:spPr>
          <a:xfrm>
            <a:off x="8460318" y="5814484"/>
            <a:ext cx="351578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latin typeface="europa"/>
                <a:cs typeface="Biome"/>
              </a:rPr>
              <a:t>Prof. </a:t>
            </a:r>
          </a:p>
          <a:p>
            <a:r>
              <a:rPr lang="en-US" sz="2000" b="1" dirty="0">
                <a:solidFill>
                  <a:schemeClr val="bg1"/>
                </a:solidFill>
                <a:latin typeface="europa"/>
                <a:cs typeface="Biome"/>
              </a:rPr>
              <a:t>Massimo Callisto De Donato</a:t>
            </a:r>
          </a:p>
        </p:txBody>
      </p:sp>
    </p:spTree>
    <p:extLst>
      <p:ext uri="{BB962C8B-B14F-4D97-AF65-F5344CB8AC3E}">
        <p14:creationId xmlns:p14="http://schemas.microsoft.com/office/powerpoint/2010/main" val="3921450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A35FBC9-5A83-F171-9A38-467654FAA8F2}"/>
              </a:ext>
            </a:extLst>
          </p:cNvPr>
          <p:cNvSpPr>
            <a:spLocks noGrp="1"/>
          </p:cNvSpPr>
          <p:nvPr>
            <p:ph type="title"/>
          </p:nvPr>
        </p:nvSpPr>
        <p:spPr>
          <a:xfrm>
            <a:off x="630936" y="640080"/>
            <a:ext cx="4818888" cy="1481328"/>
          </a:xfrm>
        </p:spPr>
        <p:txBody>
          <a:bodyPr anchor="b">
            <a:normAutofit/>
          </a:bodyPr>
          <a:lstStyle/>
          <a:p>
            <a:r>
              <a:rPr lang="it-IT" sz="5400"/>
              <a:t>IoT Simulator</a:t>
            </a:r>
          </a:p>
        </p:txBody>
      </p:sp>
      <p:sp>
        <p:nvSpPr>
          <p:cNvPr id="4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CF8AFAAF-571B-2BE6-6345-1FEEE374F2DA}"/>
              </a:ext>
            </a:extLst>
          </p:cNvPr>
          <p:cNvSpPr>
            <a:spLocks noGrp="1"/>
          </p:cNvSpPr>
          <p:nvPr>
            <p:ph idx="1"/>
          </p:nvPr>
        </p:nvSpPr>
        <p:spPr>
          <a:xfrm>
            <a:off x="630936" y="2660904"/>
            <a:ext cx="4818888" cy="3547872"/>
          </a:xfrm>
        </p:spPr>
        <p:txBody>
          <a:bodyPr anchor="t">
            <a:normAutofit/>
          </a:bodyPr>
          <a:lstStyle/>
          <a:p>
            <a:r>
              <a:rPr lang="en-US" sz="2200" dirty="0"/>
              <a:t>Used to simulate IoT devices that send JSON messages to the Kafka broker.</a:t>
            </a:r>
          </a:p>
          <a:p>
            <a:endParaRPr lang="en-US" sz="2200" dirty="0"/>
          </a:p>
          <a:p>
            <a:r>
              <a:rPr lang="en-US" sz="2200" dirty="0"/>
              <a:t>cd docker-compose</a:t>
            </a:r>
          </a:p>
          <a:p>
            <a:r>
              <a:rPr lang="en-US" sz="2200" dirty="0"/>
              <a:t>docker compose up</a:t>
            </a:r>
            <a:endParaRPr lang="it-IT" sz="2200" dirty="0"/>
          </a:p>
        </p:txBody>
      </p:sp>
      <p:pic>
        <p:nvPicPr>
          <p:cNvPr id="5" name="Immagine 4">
            <a:extLst>
              <a:ext uri="{FF2B5EF4-FFF2-40B4-BE49-F238E27FC236}">
                <a16:creationId xmlns:a16="http://schemas.microsoft.com/office/drawing/2014/main" id="{C0521CE2-246F-75CB-6163-06A4332737CB}"/>
              </a:ext>
            </a:extLst>
          </p:cNvPr>
          <p:cNvPicPr>
            <a:picLocks noChangeAspect="1"/>
          </p:cNvPicPr>
          <p:nvPr/>
        </p:nvPicPr>
        <p:blipFill>
          <a:blip r:embed="rId2"/>
          <a:stretch>
            <a:fillRect/>
          </a:stretch>
        </p:blipFill>
        <p:spPr>
          <a:xfrm>
            <a:off x="6099048" y="1887347"/>
            <a:ext cx="5458968" cy="3083306"/>
          </a:xfrm>
          <a:prstGeom prst="rect">
            <a:avLst/>
          </a:prstGeom>
        </p:spPr>
      </p:pic>
    </p:spTree>
    <p:extLst>
      <p:ext uri="{BB962C8B-B14F-4D97-AF65-F5344CB8AC3E}">
        <p14:creationId xmlns:p14="http://schemas.microsoft.com/office/powerpoint/2010/main" val="1477092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5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A35FBC9-5A83-F171-9A38-467654FAA8F2}"/>
              </a:ext>
            </a:extLst>
          </p:cNvPr>
          <p:cNvSpPr>
            <a:spLocks noGrp="1"/>
          </p:cNvSpPr>
          <p:nvPr>
            <p:ph type="title"/>
          </p:nvPr>
        </p:nvSpPr>
        <p:spPr>
          <a:xfrm>
            <a:off x="572493" y="238539"/>
            <a:ext cx="11018520" cy="1434415"/>
          </a:xfrm>
        </p:spPr>
        <p:txBody>
          <a:bodyPr anchor="b">
            <a:normAutofit/>
          </a:bodyPr>
          <a:lstStyle/>
          <a:p>
            <a:r>
              <a:rPr lang="it-IT" sz="5400" dirty="0">
                <a:latin typeface="europa"/>
              </a:rPr>
              <a:t>Kafka</a:t>
            </a:r>
          </a:p>
        </p:txBody>
      </p:sp>
      <p:sp>
        <p:nvSpPr>
          <p:cNvPr id="6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CF8AFAAF-571B-2BE6-6345-1FEEE374F2DA}"/>
              </a:ext>
            </a:extLst>
          </p:cNvPr>
          <p:cNvSpPr>
            <a:spLocks noGrp="1"/>
          </p:cNvSpPr>
          <p:nvPr>
            <p:ph idx="1"/>
          </p:nvPr>
        </p:nvSpPr>
        <p:spPr>
          <a:xfrm>
            <a:off x="572493" y="2071316"/>
            <a:ext cx="11018520" cy="4119172"/>
          </a:xfrm>
        </p:spPr>
        <p:txBody>
          <a:bodyPr anchor="t">
            <a:normAutofit/>
          </a:bodyPr>
          <a:lstStyle/>
          <a:p>
            <a:r>
              <a:rPr lang="en-US" sz="2200" dirty="0"/>
              <a:t>Receives the JSON messages from the IoT devices and stores them in topics</a:t>
            </a:r>
          </a:p>
          <a:p>
            <a:r>
              <a:rPr lang="en-US" sz="2200" dirty="0"/>
              <a:t>Whether you are looking to process data from IoT devices, to handle data pipelines in big data processing applications, or to provide real-time data feeds for data visualization and analysis, Apache Kafka is a highly effective solution that is well-suited to meet your needs</a:t>
            </a:r>
          </a:p>
          <a:p>
            <a:r>
              <a:rPr lang="en-US" sz="2200" dirty="0"/>
              <a:t>Apache Kafka provides native support for MQTT, allowing MQTT data to be processed and stored using the Kafka platform.</a:t>
            </a:r>
            <a:endParaRPr lang="it-IT" sz="2200" dirty="0"/>
          </a:p>
        </p:txBody>
      </p:sp>
      <p:pic>
        <p:nvPicPr>
          <p:cNvPr id="8" name="Immagine 7">
            <a:extLst>
              <a:ext uri="{FF2B5EF4-FFF2-40B4-BE49-F238E27FC236}">
                <a16:creationId xmlns:a16="http://schemas.microsoft.com/office/drawing/2014/main" id="{6F9DFA22-3E8C-1B39-1BB7-9059A2A9A1B9}"/>
              </a:ext>
            </a:extLst>
          </p:cNvPr>
          <p:cNvPicPr>
            <a:picLocks noChangeAspect="1"/>
          </p:cNvPicPr>
          <p:nvPr/>
        </p:nvPicPr>
        <p:blipFill>
          <a:blip r:embed="rId2"/>
          <a:stretch>
            <a:fillRect/>
          </a:stretch>
        </p:blipFill>
        <p:spPr>
          <a:xfrm>
            <a:off x="1643479" y="4310853"/>
            <a:ext cx="8905042" cy="1731206"/>
          </a:xfrm>
          <a:prstGeom prst="rect">
            <a:avLst/>
          </a:prstGeom>
        </p:spPr>
      </p:pic>
    </p:spTree>
    <p:extLst>
      <p:ext uri="{BB962C8B-B14F-4D97-AF65-F5344CB8AC3E}">
        <p14:creationId xmlns:p14="http://schemas.microsoft.com/office/powerpoint/2010/main" val="1570177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CF8AFAAF-571B-2BE6-6345-1FEEE374F2DA}"/>
              </a:ext>
            </a:extLst>
          </p:cNvPr>
          <p:cNvSpPr>
            <a:spLocks noGrp="1"/>
          </p:cNvSpPr>
          <p:nvPr>
            <p:ph idx="1"/>
          </p:nvPr>
        </p:nvSpPr>
        <p:spPr>
          <a:xfrm>
            <a:off x="630936" y="2660904"/>
            <a:ext cx="4818888" cy="3547872"/>
          </a:xfrm>
        </p:spPr>
        <p:txBody>
          <a:bodyPr anchor="t">
            <a:normAutofit/>
          </a:bodyPr>
          <a:lstStyle/>
          <a:p>
            <a:r>
              <a:rPr lang="en-US" sz="2200" dirty="0" err="1"/>
              <a:t>BigchainDB</a:t>
            </a:r>
            <a:r>
              <a:rPr lang="en-US" sz="2200" dirty="0"/>
              <a:t> combines the key benefits of distributed database, MongoDB, and traditional blockchain</a:t>
            </a:r>
          </a:p>
          <a:p>
            <a:r>
              <a:rPr lang="en-US" sz="2200" dirty="0" err="1"/>
              <a:t>BigchainDB</a:t>
            </a:r>
            <a:r>
              <a:rPr lang="en-US" sz="2200" dirty="0"/>
              <a:t> starts with a big data distributed database and then adds blockchain characteristics - decentralized control, immutability and the transfer of digital assets.</a:t>
            </a:r>
          </a:p>
        </p:txBody>
      </p:sp>
      <p:pic>
        <p:nvPicPr>
          <p:cNvPr id="4" name="Immagine 3">
            <a:extLst>
              <a:ext uri="{FF2B5EF4-FFF2-40B4-BE49-F238E27FC236}">
                <a16:creationId xmlns:a16="http://schemas.microsoft.com/office/drawing/2014/main" id="{E46AD058-2AA1-42E1-F6D2-A0D149822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36" y="924344"/>
            <a:ext cx="3995928" cy="1448524"/>
          </a:xfrm>
          <a:prstGeom prst="rect">
            <a:avLst/>
          </a:prstGeom>
        </p:spPr>
      </p:pic>
      <p:pic>
        <p:nvPicPr>
          <p:cNvPr id="6" name="Segnaposto contenuto 6">
            <a:extLst>
              <a:ext uri="{FF2B5EF4-FFF2-40B4-BE49-F238E27FC236}">
                <a16:creationId xmlns:a16="http://schemas.microsoft.com/office/drawing/2014/main" id="{9398F808-C41D-4E0E-90B5-5C534B6B7E4B}"/>
              </a:ext>
            </a:extLst>
          </p:cNvPr>
          <p:cNvPicPr>
            <a:picLocks noChangeAspect="1"/>
          </p:cNvPicPr>
          <p:nvPr/>
        </p:nvPicPr>
        <p:blipFill>
          <a:blip r:embed="rId3"/>
          <a:stretch>
            <a:fillRect/>
          </a:stretch>
        </p:blipFill>
        <p:spPr>
          <a:xfrm>
            <a:off x="6053019" y="1115621"/>
            <a:ext cx="5508045" cy="4626757"/>
          </a:xfrm>
          <a:prstGeom prst="rect">
            <a:avLst/>
          </a:prstGeom>
        </p:spPr>
      </p:pic>
      <p:sp>
        <p:nvSpPr>
          <p:cNvPr id="7" name="Rettangolo 6">
            <a:extLst>
              <a:ext uri="{FF2B5EF4-FFF2-40B4-BE49-F238E27FC236}">
                <a16:creationId xmlns:a16="http://schemas.microsoft.com/office/drawing/2014/main" id="{42A6B01F-2BF4-4A21-5FA6-A36CD7C23DB5}"/>
              </a:ext>
            </a:extLst>
          </p:cNvPr>
          <p:cNvSpPr/>
          <p:nvPr/>
        </p:nvSpPr>
        <p:spPr>
          <a:xfrm>
            <a:off x="7865806" y="1209368"/>
            <a:ext cx="570271" cy="176980"/>
          </a:xfrm>
          <a:prstGeom prst="rect">
            <a:avLst/>
          </a:prstGeom>
          <a:solidFill>
            <a:srgbClr val="445261"/>
          </a:solidFill>
          <a:ln>
            <a:solidFill>
              <a:srgbClr val="445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09063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A35FBC9-5A83-F171-9A38-467654FAA8F2}"/>
              </a:ext>
            </a:extLst>
          </p:cNvPr>
          <p:cNvSpPr>
            <a:spLocks noGrp="1"/>
          </p:cNvSpPr>
          <p:nvPr>
            <p:ph type="title"/>
          </p:nvPr>
        </p:nvSpPr>
        <p:spPr>
          <a:xfrm>
            <a:off x="686834" y="1153572"/>
            <a:ext cx="3200400" cy="4461163"/>
          </a:xfrm>
        </p:spPr>
        <p:txBody>
          <a:bodyPr vert="horz" lIns="91440" tIns="45720" rIns="91440" bIns="45720" rtlCol="0">
            <a:normAutofit/>
          </a:bodyPr>
          <a:lstStyle/>
          <a:p>
            <a:r>
              <a:rPr lang="en-US" kern="1200">
                <a:solidFill>
                  <a:srgbClr val="FFFFFF"/>
                </a:solidFill>
                <a:latin typeface="europa"/>
              </a:rPr>
              <a:t>Terminology</a:t>
            </a:r>
          </a:p>
        </p:txBody>
      </p:sp>
      <p:sp>
        <p:nvSpPr>
          <p:cNvPr id="52" name="Arc 4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Segnaposto contenuto 2">
            <a:extLst>
              <a:ext uri="{FF2B5EF4-FFF2-40B4-BE49-F238E27FC236}">
                <a16:creationId xmlns:a16="http://schemas.microsoft.com/office/drawing/2014/main" id="{A2453C56-95E9-B177-3FA6-50750569ECFF}"/>
              </a:ext>
            </a:extLst>
          </p:cNvPr>
          <p:cNvSpPr>
            <a:spLocks noGrp="1"/>
          </p:cNvSpPr>
          <p:nvPr>
            <p:ph idx="1"/>
          </p:nvPr>
        </p:nvSpPr>
        <p:spPr>
          <a:xfrm>
            <a:off x="4447308" y="591344"/>
            <a:ext cx="6906491" cy="5585619"/>
          </a:xfrm>
        </p:spPr>
        <p:txBody>
          <a:bodyPr anchor="ctr">
            <a:normAutofit/>
          </a:bodyPr>
          <a:lstStyle/>
          <a:p>
            <a:r>
              <a:rPr lang="en-US" sz="2200" b="1" i="0" dirty="0" err="1">
                <a:effectLst/>
                <a:latin typeface="Roboto Slab" panose="020B0604020202020204" pitchFamily="2" charset="0"/>
              </a:rPr>
              <a:t>BigchainDB</a:t>
            </a:r>
            <a:r>
              <a:rPr lang="en-US" sz="2200" b="1" i="0" dirty="0">
                <a:effectLst/>
                <a:latin typeface="Roboto Slab" panose="020B0604020202020204" pitchFamily="2" charset="0"/>
              </a:rPr>
              <a:t> Node: </a:t>
            </a:r>
            <a:r>
              <a:rPr lang="en-US" sz="2200" b="0" i="0" dirty="0">
                <a:effectLst/>
                <a:latin typeface="Lato" panose="020F0502020204030203" pitchFamily="34" charset="0"/>
              </a:rPr>
              <a:t>is a machine </a:t>
            </a:r>
            <a:r>
              <a:rPr lang="en-US" sz="2200" dirty="0">
                <a:latin typeface="Lato" panose="020F0502020204030203" pitchFamily="34" charset="0"/>
              </a:rPr>
              <a:t>running </a:t>
            </a:r>
            <a:r>
              <a:rPr lang="en-US" sz="2200" dirty="0" err="1">
                <a:latin typeface="Lato" panose="020F0502020204030203" pitchFamily="34" charset="0"/>
              </a:rPr>
              <a:t>Bigchain</a:t>
            </a:r>
            <a:r>
              <a:rPr lang="en-US" sz="2200" dirty="0">
                <a:latin typeface="Lato" panose="020F0502020204030203" pitchFamily="34" charset="0"/>
              </a:rPr>
              <a:t> Server and related software. Each node is controlled </a:t>
            </a:r>
            <a:r>
              <a:rPr lang="en-US" sz="2200" b="0" i="0" dirty="0">
                <a:effectLst/>
                <a:latin typeface="Lato" panose="020F0502020204030203" pitchFamily="34" charset="0"/>
              </a:rPr>
              <a:t>by one person or organization.</a:t>
            </a:r>
            <a:r>
              <a:rPr lang="en-US" sz="2200" b="1" i="0" dirty="0">
                <a:effectLst/>
                <a:latin typeface="Roboto Slab" pitchFamily="2" charset="0"/>
              </a:rPr>
              <a:t> </a:t>
            </a:r>
          </a:p>
          <a:p>
            <a:r>
              <a:rPr lang="en-US" sz="2200" b="1" i="0" dirty="0" err="1">
                <a:effectLst/>
                <a:latin typeface="Roboto Slab" pitchFamily="2" charset="0"/>
              </a:rPr>
              <a:t>BigchainDB</a:t>
            </a:r>
            <a:r>
              <a:rPr lang="en-US" sz="2200" b="1" i="0" dirty="0">
                <a:effectLst/>
                <a:latin typeface="Roboto Slab" pitchFamily="2" charset="0"/>
              </a:rPr>
              <a:t> Network: </a:t>
            </a:r>
            <a:r>
              <a:rPr lang="en-US" sz="2200" b="0" i="0" dirty="0">
                <a:effectLst/>
                <a:latin typeface="Lato" panose="020F0502020204030203" pitchFamily="34" charset="0"/>
              </a:rPr>
              <a:t>A set </a:t>
            </a:r>
            <a:r>
              <a:rPr lang="en-US" sz="2200" i="0" dirty="0">
                <a:effectLst/>
                <a:latin typeface="Lato" panose="020F0502020204030203" pitchFamily="34" charset="0"/>
              </a:rPr>
              <a:t>of </a:t>
            </a:r>
            <a:r>
              <a:rPr lang="en-US" sz="2200" i="0" dirty="0" err="1">
                <a:effectLst/>
                <a:latin typeface="Lato" panose="020F0502020204030203" pitchFamily="34" charset="0"/>
              </a:rPr>
              <a:t>BigchainDB</a:t>
            </a:r>
            <a:r>
              <a:rPr lang="en-US" sz="2200" i="0" dirty="0">
                <a:effectLst/>
                <a:latin typeface="Lato" panose="020F0502020204030203" pitchFamily="34" charset="0"/>
              </a:rPr>
              <a:t> nodes can connect to each other to form a </a:t>
            </a:r>
            <a:r>
              <a:rPr lang="en-US" sz="2200" i="0" dirty="0" err="1">
                <a:effectLst/>
                <a:latin typeface="Lato" panose="020F0502020204030203" pitchFamily="34" charset="0"/>
              </a:rPr>
              <a:t>BigchainDB</a:t>
            </a:r>
            <a:r>
              <a:rPr lang="en-US" sz="2200" i="0" dirty="0">
                <a:effectLst/>
                <a:latin typeface="Lato" panose="020F0502020204030203" pitchFamily="34" charset="0"/>
              </a:rPr>
              <a:t> network. </a:t>
            </a:r>
            <a:r>
              <a:rPr lang="en-US" sz="2200" b="0" i="0" dirty="0">
                <a:effectLst/>
                <a:latin typeface="Lato" panose="020F0502020204030203" pitchFamily="34" charset="0"/>
              </a:rPr>
              <a:t>Each node in the network runs the same software. A </a:t>
            </a:r>
            <a:r>
              <a:rPr lang="en-US" sz="2200" b="0" i="0" dirty="0" err="1">
                <a:effectLst/>
                <a:latin typeface="Lato" panose="020F0502020204030203" pitchFamily="34" charset="0"/>
              </a:rPr>
              <a:t>BigchainDB</a:t>
            </a:r>
            <a:r>
              <a:rPr lang="en-US" sz="2200" b="0" i="0" dirty="0">
                <a:effectLst/>
                <a:latin typeface="Lato" panose="020F0502020204030203" pitchFamily="34" charset="0"/>
              </a:rPr>
              <a:t> network may have additional machines to do things such as monitoring.</a:t>
            </a:r>
          </a:p>
          <a:p>
            <a:r>
              <a:rPr lang="en-US" sz="2200" b="1" i="0" dirty="0" err="1">
                <a:effectLst/>
                <a:latin typeface="Roboto Slab" pitchFamily="2" charset="0"/>
              </a:rPr>
              <a:t>BigchainDB</a:t>
            </a:r>
            <a:r>
              <a:rPr lang="en-US" sz="2200" b="1" i="0" dirty="0">
                <a:effectLst/>
                <a:latin typeface="Roboto Slab" pitchFamily="2" charset="0"/>
              </a:rPr>
              <a:t> Consortium: </a:t>
            </a:r>
            <a:r>
              <a:rPr lang="en-US" sz="2200" b="0" i="0" dirty="0">
                <a:effectLst/>
                <a:latin typeface="Lato" panose="020F0502020204030203" pitchFamily="34" charset="0"/>
              </a:rPr>
              <a:t>The people and organizations that run the nodes in a </a:t>
            </a:r>
            <a:r>
              <a:rPr lang="en-US" sz="2200" b="0" i="0" dirty="0" err="1">
                <a:effectLst/>
                <a:latin typeface="Lato" panose="020F0502020204030203" pitchFamily="34" charset="0"/>
              </a:rPr>
              <a:t>BigchainDB</a:t>
            </a:r>
            <a:r>
              <a:rPr lang="en-US" sz="2200" b="0" i="0" dirty="0">
                <a:effectLst/>
                <a:latin typeface="Lato" panose="020F0502020204030203" pitchFamily="34" charset="0"/>
              </a:rPr>
              <a:t> network belong to </a:t>
            </a:r>
            <a:r>
              <a:rPr lang="en-US" sz="2200" i="0" dirty="0">
                <a:effectLst/>
                <a:latin typeface="Lato" panose="020F0502020204030203" pitchFamily="34" charset="0"/>
              </a:rPr>
              <a:t>a </a:t>
            </a:r>
            <a:r>
              <a:rPr lang="en-US" sz="2200" i="0" dirty="0" err="1">
                <a:effectLst/>
                <a:latin typeface="Lato" panose="020F0502020204030203" pitchFamily="34" charset="0"/>
              </a:rPr>
              <a:t>BigchainDB</a:t>
            </a:r>
            <a:r>
              <a:rPr lang="en-US" sz="2200" i="0" dirty="0">
                <a:effectLst/>
                <a:latin typeface="Lato" panose="020F0502020204030203" pitchFamily="34" charset="0"/>
              </a:rPr>
              <a:t> consortium. </a:t>
            </a:r>
            <a:r>
              <a:rPr lang="en-US" sz="2200" b="0" i="0" dirty="0">
                <a:effectLst/>
                <a:latin typeface="Lato" panose="020F0502020204030203" pitchFamily="34" charset="0"/>
              </a:rPr>
              <a:t>A consortium must have some sort of governance structure to make decisions. </a:t>
            </a:r>
          </a:p>
        </p:txBody>
      </p:sp>
    </p:spTree>
    <p:extLst>
      <p:ext uri="{BB962C8B-B14F-4D97-AF65-F5344CB8AC3E}">
        <p14:creationId xmlns:p14="http://schemas.microsoft.com/office/powerpoint/2010/main" val="181900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A35FBC9-5A83-F171-9A38-467654FAA8F2}"/>
              </a:ext>
            </a:extLst>
          </p:cNvPr>
          <p:cNvSpPr>
            <a:spLocks noGrp="1"/>
          </p:cNvSpPr>
          <p:nvPr>
            <p:ph type="title"/>
          </p:nvPr>
        </p:nvSpPr>
        <p:spPr>
          <a:xfrm>
            <a:off x="635000" y="640823"/>
            <a:ext cx="3418659" cy="5583148"/>
          </a:xfrm>
        </p:spPr>
        <p:txBody>
          <a:bodyPr anchor="ctr">
            <a:normAutofit/>
          </a:bodyPr>
          <a:lstStyle/>
          <a:p>
            <a:pPr algn="ctr"/>
            <a:r>
              <a:rPr lang="it-IT" sz="5400" dirty="0" err="1">
                <a:latin typeface="europa"/>
              </a:rPr>
              <a:t>Properties</a:t>
            </a:r>
            <a:r>
              <a:rPr lang="it-IT" sz="5400" dirty="0">
                <a:latin typeface="europa"/>
              </a:rPr>
              <a:t> of </a:t>
            </a:r>
            <a:r>
              <a:rPr lang="it-IT" sz="5400" dirty="0" err="1">
                <a:latin typeface="europa"/>
              </a:rPr>
              <a:t>BigchainDB</a:t>
            </a:r>
            <a:endParaRPr lang="it-IT" sz="5400" dirty="0">
              <a:latin typeface="europa"/>
            </a:endParaRPr>
          </a:p>
        </p:txBody>
      </p:sp>
      <p:sp>
        <p:nvSpPr>
          <p:cNvPr id="7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7" name="Segnaposto contenuto 4">
            <a:extLst>
              <a:ext uri="{FF2B5EF4-FFF2-40B4-BE49-F238E27FC236}">
                <a16:creationId xmlns:a16="http://schemas.microsoft.com/office/drawing/2014/main" id="{635AE83E-EDB9-CA14-31D4-6D67E69C2C8B}"/>
              </a:ext>
            </a:extLst>
          </p:cNvPr>
          <p:cNvGraphicFramePr>
            <a:graphicFrameLocks noGrp="1"/>
          </p:cNvGraphicFramePr>
          <p:nvPr>
            <p:ph idx="1"/>
            <p:extLst>
              <p:ext uri="{D42A27DB-BD31-4B8C-83A1-F6EECF244321}">
                <p14:modId xmlns:p14="http://schemas.microsoft.com/office/powerpoint/2010/main" val="11176280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8759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5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A35FBC9-5A83-F171-9A38-467654FAA8F2}"/>
              </a:ext>
            </a:extLst>
          </p:cNvPr>
          <p:cNvSpPr>
            <a:spLocks noGrp="1"/>
          </p:cNvSpPr>
          <p:nvPr>
            <p:ph type="title"/>
          </p:nvPr>
        </p:nvSpPr>
        <p:spPr>
          <a:xfrm>
            <a:off x="572493" y="238539"/>
            <a:ext cx="11018520" cy="1434415"/>
          </a:xfrm>
        </p:spPr>
        <p:txBody>
          <a:bodyPr anchor="b">
            <a:normAutofit/>
          </a:bodyPr>
          <a:lstStyle/>
          <a:p>
            <a:r>
              <a:rPr lang="en-US" sz="4000" dirty="0">
                <a:latin typeface="europa"/>
              </a:rPr>
              <a:t>Decentralization and Consortium in </a:t>
            </a:r>
            <a:r>
              <a:rPr lang="en-US" sz="4000" dirty="0" err="1">
                <a:latin typeface="europa"/>
              </a:rPr>
              <a:t>BigchainDB</a:t>
            </a:r>
            <a:endParaRPr lang="it-IT" sz="4000" dirty="0">
              <a:latin typeface="europa"/>
            </a:endParaRPr>
          </a:p>
        </p:txBody>
      </p:sp>
      <p:sp>
        <p:nvSpPr>
          <p:cNvPr id="6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CF8AFAAF-571B-2BE6-6345-1FEEE374F2DA}"/>
              </a:ext>
            </a:extLst>
          </p:cNvPr>
          <p:cNvSpPr>
            <a:spLocks noGrp="1"/>
          </p:cNvSpPr>
          <p:nvPr>
            <p:ph idx="1"/>
          </p:nvPr>
        </p:nvSpPr>
        <p:spPr>
          <a:xfrm>
            <a:off x="572493" y="2071316"/>
            <a:ext cx="11018520" cy="4119172"/>
          </a:xfrm>
        </p:spPr>
        <p:txBody>
          <a:bodyPr anchor="t">
            <a:normAutofit/>
          </a:bodyPr>
          <a:lstStyle/>
          <a:p>
            <a:r>
              <a:rPr lang="en-US" sz="2200" dirty="0"/>
              <a:t>Decentralization means no single entity has complete ownership or control, and there is no single point of failure.</a:t>
            </a:r>
          </a:p>
          <a:p>
            <a:r>
              <a:rPr lang="en-US" sz="2200" dirty="0"/>
              <a:t>Ideally, each node in a </a:t>
            </a:r>
            <a:r>
              <a:rPr lang="en-US" sz="2200" dirty="0" err="1"/>
              <a:t>BigchainDB</a:t>
            </a:r>
            <a:r>
              <a:rPr lang="en-US" sz="2200" dirty="0"/>
              <a:t> network is owned and controlled by a different person or organization.</a:t>
            </a:r>
          </a:p>
          <a:p>
            <a:r>
              <a:rPr lang="en-US" sz="2200" dirty="0"/>
              <a:t>A "</a:t>
            </a:r>
            <a:r>
              <a:rPr lang="en-US" sz="2200" dirty="0" err="1"/>
              <a:t>BigchainDB</a:t>
            </a:r>
            <a:r>
              <a:rPr lang="en-US" sz="2200" dirty="0"/>
              <a:t> consortium" refers to the set of people and/or organizations who run the nodes of a </a:t>
            </a:r>
            <a:r>
              <a:rPr lang="en-US" sz="2200" dirty="0" err="1"/>
              <a:t>BigchainDB</a:t>
            </a:r>
            <a:r>
              <a:rPr lang="en-US" sz="2200" dirty="0"/>
              <a:t> network, which requires decentralized governance.</a:t>
            </a:r>
          </a:p>
          <a:p>
            <a:r>
              <a:rPr lang="en-US" sz="2200" dirty="0"/>
              <a:t>Consortium can increase its decentralization by increasing jurisdictional and geographic diversity.</a:t>
            </a:r>
          </a:p>
          <a:p>
            <a:r>
              <a:rPr lang="en-US" sz="2200" dirty="0"/>
              <a:t>All nodes in the network run the same software and perform the same duties.</a:t>
            </a:r>
          </a:p>
          <a:p>
            <a:r>
              <a:rPr lang="en-US" sz="2200" dirty="0"/>
              <a:t>Admin access to a node only allows for changes to that node's data, and the network can only be compromised if more than one-third of the nodes are compromised.</a:t>
            </a:r>
          </a:p>
        </p:txBody>
      </p:sp>
    </p:spTree>
    <p:extLst>
      <p:ext uri="{BB962C8B-B14F-4D97-AF65-F5344CB8AC3E}">
        <p14:creationId xmlns:p14="http://schemas.microsoft.com/office/powerpoint/2010/main" val="340294558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6738</TotalTime>
  <Words>3075</Words>
  <Application>Microsoft Office PowerPoint</Application>
  <PresentationFormat>Widescreen</PresentationFormat>
  <Paragraphs>249</Paragraphs>
  <Slides>32</Slides>
  <Notes>19</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32</vt:i4>
      </vt:variant>
    </vt:vector>
  </HeadingPairs>
  <TitlesOfParts>
    <vt:vector size="43" baseType="lpstr">
      <vt:lpstr>-apple-system</vt:lpstr>
      <vt:lpstr>Arial</vt:lpstr>
      <vt:lpstr>Arial</vt:lpstr>
      <vt:lpstr>Calibri</vt:lpstr>
      <vt:lpstr>Calibri Light</vt:lpstr>
      <vt:lpstr>europa</vt:lpstr>
      <vt:lpstr>Lato</vt:lpstr>
      <vt:lpstr>Roboto</vt:lpstr>
      <vt:lpstr>Roboto Slab</vt:lpstr>
      <vt:lpstr>Source Sans Pro</vt:lpstr>
      <vt:lpstr>Tema di Office</vt:lpstr>
      <vt:lpstr>IOT#BC</vt:lpstr>
      <vt:lpstr>Objective</vt:lpstr>
      <vt:lpstr>Architecture</vt:lpstr>
      <vt:lpstr>IoT Simulator</vt:lpstr>
      <vt:lpstr>Kafka</vt:lpstr>
      <vt:lpstr>Presentazione standard di PowerPoint</vt:lpstr>
      <vt:lpstr>Terminology</vt:lpstr>
      <vt:lpstr>Properties of BigchainDB</vt:lpstr>
      <vt:lpstr>Decentralization and Consortium in BigchainDB</vt:lpstr>
      <vt:lpstr>Byzantine Fault Tolerance (BFT)</vt:lpstr>
      <vt:lpstr>Node Diversity</vt:lpstr>
      <vt:lpstr>Immutability</vt:lpstr>
      <vt:lpstr>BC Architecture</vt:lpstr>
      <vt:lpstr>Data Structure</vt:lpstr>
      <vt:lpstr>BigchainDB Consensus Algorithm</vt:lpstr>
      <vt:lpstr>How it work?</vt:lpstr>
      <vt:lpstr>Visual Example</vt:lpstr>
      <vt:lpstr>Not ACID But SALT</vt:lpstr>
      <vt:lpstr>Throughput</vt:lpstr>
      <vt:lpstr> Throughput’s Experiment</vt:lpstr>
      <vt:lpstr>Pros and Cons</vt:lpstr>
      <vt:lpstr>Prototype</vt:lpstr>
      <vt:lpstr>Libraries</vt:lpstr>
      <vt:lpstr>Logic</vt:lpstr>
      <vt:lpstr>Presentazione standard di PowerPoint</vt:lpstr>
      <vt:lpstr>Presentazione standard di PowerPoint</vt:lpstr>
      <vt:lpstr>Presentazione standard di PowerPoint</vt:lpstr>
      <vt:lpstr>Presentazione standard di PowerPoint</vt:lpstr>
      <vt:lpstr>…and what if, if methods are not enough?</vt:lpstr>
      <vt:lpstr>Presentazione standard di PowerPoint</vt:lpstr>
      <vt:lpstr>Conclusion</vt:lpstr>
      <vt:lpstr>Thanks for the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IOT#BC</dc:title>
  <dc:creator>CAMPANELLI PAOLO</dc:creator>
  <cp:lastModifiedBy>CAMPANELLI PAOLO</cp:lastModifiedBy>
  <cp:revision>30</cp:revision>
  <dcterms:created xsi:type="dcterms:W3CDTF">2022-12-05T16:48:12Z</dcterms:created>
  <dcterms:modified xsi:type="dcterms:W3CDTF">2023-03-19T18:21:26Z</dcterms:modified>
</cp:coreProperties>
</file>